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69"/>
  </p:notesMasterIdLst>
  <p:sldIdLst>
    <p:sldId id="775" r:id="rId2"/>
    <p:sldId id="785" r:id="rId3"/>
    <p:sldId id="884" r:id="rId4"/>
    <p:sldId id="786" r:id="rId5"/>
    <p:sldId id="887" r:id="rId6"/>
    <p:sldId id="885" r:id="rId7"/>
    <p:sldId id="886" r:id="rId8"/>
    <p:sldId id="787" r:id="rId9"/>
    <p:sldId id="788" r:id="rId10"/>
    <p:sldId id="907" r:id="rId11"/>
    <p:sldId id="798" r:id="rId12"/>
    <p:sldId id="791" r:id="rId13"/>
    <p:sldId id="792" r:id="rId14"/>
    <p:sldId id="793" r:id="rId15"/>
    <p:sldId id="794" r:id="rId16"/>
    <p:sldId id="795" r:id="rId17"/>
    <p:sldId id="883" r:id="rId18"/>
    <p:sldId id="800" r:id="rId19"/>
    <p:sldId id="832" r:id="rId20"/>
    <p:sldId id="833" r:id="rId21"/>
    <p:sldId id="866" r:id="rId22"/>
    <p:sldId id="865" r:id="rId23"/>
    <p:sldId id="875" r:id="rId24"/>
    <p:sldId id="889" r:id="rId25"/>
    <p:sldId id="834" r:id="rId26"/>
    <p:sldId id="837" r:id="rId27"/>
    <p:sldId id="902" r:id="rId28"/>
    <p:sldId id="835" r:id="rId29"/>
    <p:sldId id="871" r:id="rId30"/>
    <p:sldId id="872" r:id="rId31"/>
    <p:sldId id="838" r:id="rId32"/>
    <p:sldId id="905" r:id="rId33"/>
    <p:sldId id="842" r:id="rId34"/>
    <p:sldId id="906" r:id="rId35"/>
    <p:sldId id="881" r:id="rId36"/>
    <p:sldId id="843" r:id="rId37"/>
    <p:sldId id="844" r:id="rId38"/>
    <p:sldId id="846" r:id="rId39"/>
    <p:sldId id="847" r:id="rId40"/>
    <p:sldId id="848" r:id="rId41"/>
    <p:sldId id="849" r:id="rId42"/>
    <p:sldId id="903" r:id="rId43"/>
    <p:sldId id="851" r:id="rId44"/>
    <p:sldId id="850" r:id="rId45"/>
    <p:sldId id="840" r:id="rId46"/>
    <p:sldId id="852" r:id="rId47"/>
    <p:sldId id="854" r:id="rId48"/>
    <p:sldId id="858" r:id="rId49"/>
    <p:sldId id="857" r:id="rId50"/>
    <p:sldId id="860" r:id="rId51"/>
    <p:sldId id="861" r:id="rId52"/>
    <p:sldId id="859" r:id="rId53"/>
    <p:sldId id="862" r:id="rId54"/>
    <p:sldId id="897" r:id="rId55"/>
    <p:sldId id="896" r:id="rId56"/>
    <p:sldId id="893" r:id="rId57"/>
    <p:sldId id="895" r:id="rId58"/>
    <p:sldId id="816" r:id="rId59"/>
    <p:sldId id="802" r:id="rId60"/>
    <p:sldId id="904" r:id="rId61"/>
    <p:sldId id="869" r:id="rId62"/>
    <p:sldId id="880" r:id="rId63"/>
    <p:sldId id="821" r:id="rId64"/>
    <p:sldId id="899" r:id="rId65"/>
    <p:sldId id="898" r:id="rId66"/>
    <p:sldId id="900" r:id="rId67"/>
    <p:sldId id="901" r:id="rId68"/>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DED9B7"/>
    <a:srgbClr val="FFFF66"/>
    <a:srgbClr val="FFFF99"/>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1966" autoAdjust="0"/>
  </p:normalViewPr>
  <p:slideViewPr>
    <p:cSldViewPr snapToObjects="1">
      <p:cViewPr>
        <p:scale>
          <a:sx n="50" d="100"/>
          <a:sy n="50" d="100"/>
        </p:scale>
        <p:origin x="-1138" y="-204"/>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ableStyles" Target="tableStyle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theme" Target="theme/theme1.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presProps" Target="presProps.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8/27/2018</a:t>
            </a:fld>
            <a:endParaRPr lang="en-US"/>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the Wide Area Workflow site. This is the site where you can submit</a:t>
            </a:r>
            <a:r>
              <a:rPr lang="en-US" baseline="0" dirty="0" smtClean="0"/>
              <a:t> invoices to the US government if you have a contract. Now, imagine you just came to this site for the first time. Tell me about what you see.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a:t>
            </a:fld>
            <a:endParaRPr lang="en-US"/>
          </a:p>
        </p:txBody>
      </p:sp>
    </p:spTree>
    <p:extLst>
      <p:ext uri="{BB962C8B-B14F-4D97-AF65-F5344CB8AC3E}">
        <p14:creationId xmlns:p14="http://schemas.microsoft.com/office/powerpoint/2010/main" val="343356913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50938" y="690563"/>
            <a:ext cx="4557712" cy="3417887"/>
          </a:xfrm>
          <a:ln/>
        </p:spPr>
      </p:sp>
      <p:sp>
        <p:nvSpPr>
          <p:cNvPr id="88067" name="Rectangle 3"/>
          <p:cNvSpPr>
            <a:spLocks noGrp="1" noChangeArrowheads="1"/>
          </p:cNvSpPr>
          <p:nvPr>
            <p:ph type="body" idx="1"/>
          </p:nvPr>
        </p:nvSpPr>
        <p:spPr>
          <a:xfrm>
            <a:off x="914400" y="4344988"/>
            <a:ext cx="5029200" cy="4111625"/>
          </a:xfrm>
          <a:noFill/>
        </p:spPr>
        <p:txBody>
          <a:bodyPr/>
          <a:lstStyle/>
          <a:p>
            <a:pPr eaLnBrk="1" hangingPunct="1"/>
            <a:r>
              <a:rPr lang="en-US" dirty="0" smtClean="0"/>
              <a:t>But here is a less obvious but also possible future</a:t>
            </a:r>
          </a:p>
          <a:p>
            <a:pPr eaLnBrk="1" hangingPunct="1"/>
            <a:endParaRPr lang="en-US" dirty="0" smtClean="0"/>
          </a:p>
          <a:p>
            <a:pPr eaLnBrk="1" hangingPunct="1"/>
            <a:r>
              <a:rPr lang="en-US" dirty="0" smtClean="0"/>
              <a:t>http://images.google.com/imgres?imgurl=www.computer.org/micro/homepage/may_june/shenck/m3shen05.gif&amp;imgrefurl=http://www.computer.org/micro/homepage/may_june/shenck/01a.htm&amp;h=289&amp;w=350&amp;sz=44&amp;tbnid=HAGagqqv7OUJ:&amp;tbnh=95&amp;tbnw=115&amp;start=1&amp;prev=/images%3Fq%3Drfid%2Bshoes%26hl%3Den%26lr%3D%26ie%3DUTF-8%26sa%3DG</a:t>
            </a:r>
          </a:p>
          <a:p>
            <a:pPr eaLnBrk="1" hangingPunct="1"/>
            <a:endParaRPr lang="en-US" dirty="0" smtClean="0"/>
          </a:p>
          <a:p>
            <a:pPr eaLnBrk="1" hangingPunct="1"/>
            <a:r>
              <a:rPr lang="en-US" dirty="0" smtClean="0"/>
              <a:t>http://www.geocities.com/hightechcats/</a:t>
            </a:r>
          </a:p>
          <a:p>
            <a:pPr eaLnBrk="1" hangingPunct="1"/>
            <a:r>
              <a:rPr lang="en-US" dirty="0" smtClean="0"/>
              <a:t>I don’t make this stuff up…</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are still ongoing research problems, and part of the goal of this class is to give you a flavor of what</a:t>
            </a:r>
            <a:r>
              <a:rPr lang="en-US" baseline="0" dirty="0" smtClean="0"/>
              <a:t> researchers have already done, to give you a taste of the possible future of </a:t>
            </a:r>
            <a:r>
              <a:rPr lang="en-US" baseline="0" smtClean="0"/>
              <a:t>interactive computing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24</a:t>
            </a:fld>
            <a:endParaRPr lang="en-US"/>
          </a:p>
        </p:txBody>
      </p:sp>
    </p:spTree>
    <p:extLst>
      <p:ext uri="{BB962C8B-B14F-4D97-AF65-F5344CB8AC3E}">
        <p14:creationId xmlns:p14="http://schemas.microsoft.com/office/powerpoint/2010/main" val="270038000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https://theamericanscholar.org/solitude-and-leadership/</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33</a:t>
            </a:fld>
            <a:endParaRPr lang="en-US"/>
          </a:p>
        </p:txBody>
      </p:sp>
    </p:spTree>
    <p:extLst>
      <p:ext uri="{BB962C8B-B14F-4D97-AF65-F5344CB8AC3E}">
        <p14:creationId xmlns:p14="http://schemas.microsoft.com/office/powerpoint/2010/main" val="31917117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https://theamericanscholar.org/solitude-and-leadership/</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34</a:t>
            </a:fld>
            <a:endParaRPr lang="en-US"/>
          </a:p>
        </p:txBody>
      </p:sp>
    </p:spTree>
    <p:extLst>
      <p:ext uri="{BB962C8B-B14F-4D97-AF65-F5344CB8AC3E}">
        <p14:creationId xmlns:p14="http://schemas.microsoft.com/office/powerpoint/2010/main" val="319171172"/>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mtClean="0"/>
              <a:t>http://www.chronicle.com/article/The-Benefits-of-No-Tech-Note/228089</a:t>
            </a:r>
            <a:endParaRPr lang="en-US"/>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35</a:t>
            </a:fld>
            <a:endParaRPr lang="en-US"/>
          </a:p>
        </p:txBody>
      </p:sp>
    </p:spTree>
    <p:extLst>
      <p:ext uri="{BB962C8B-B14F-4D97-AF65-F5344CB8AC3E}">
        <p14:creationId xmlns:p14="http://schemas.microsoft.com/office/powerpoint/2010/main" val="9411745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2013 movie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55</a:t>
            </a:fld>
            <a:endParaRPr lang="en-US"/>
          </a:p>
        </p:txBody>
      </p:sp>
    </p:spTree>
    <p:extLst>
      <p:ext uri="{BB962C8B-B14F-4D97-AF65-F5344CB8AC3E}">
        <p14:creationId xmlns:p14="http://schemas.microsoft.com/office/powerpoint/2010/main" val="40028172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sz="1200" b="0" i="0" u="none" strike="noStrike" kern="1200" baseline="0" dirty="0" smtClean="0">
                <a:solidFill>
                  <a:schemeClr val="tx1"/>
                </a:solidFill>
                <a:latin typeface="Calibri" pitchFamily="34" charset="0"/>
                <a:ea typeface="+mn-ea"/>
                <a:cs typeface="+mn-cs"/>
              </a:rPr>
              <a:t>Today, computers come as smartphones, tablets, glasses, cars, watches, clothes, fitness trackers, health monitoring devices, parking meters, electronic locks, smart mirrors, drones, and more.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65</a:t>
            </a:fld>
            <a:endParaRPr lang="en-US"/>
          </a:p>
        </p:txBody>
      </p:sp>
    </p:spTree>
    <p:extLst>
      <p:ext uri="{BB962C8B-B14F-4D97-AF65-F5344CB8AC3E}">
        <p14:creationId xmlns:p14="http://schemas.microsoft.com/office/powerpoint/2010/main" val="713610991"/>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 problem on the previous screen is that there’s no clear action at all of what to do. It turns out that you have to scroll down to see the important parts,</a:t>
            </a:r>
            <a:r>
              <a:rPr lang="en-US" baseline="0" dirty="0" smtClean="0"/>
              <a:t> </a:t>
            </a:r>
            <a:r>
              <a:rPr lang="en-US" baseline="0" dirty="0" err="1" smtClean="0"/>
              <a:t>ie</a:t>
            </a:r>
            <a:r>
              <a:rPr lang="en-US" baseline="0" dirty="0" smtClean="0"/>
              <a:t> login, new user, etc. </a:t>
            </a:r>
          </a:p>
          <a:p>
            <a:endParaRPr lang="en-US" baseline="0" dirty="0" smtClean="0"/>
          </a:p>
          <a:p>
            <a:r>
              <a:rPr lang="en-US" baseline="0" dirty="0" smtClean="0"/>
              <a:t>There’s also this weird grey area on the bottom which wasn’t used, not sure why.</a:t>
            </a:r>
            <a:endParaRPr lang="en-US" dirty="0" smtClean="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a:t>
            </a:fld>
            <a:endParaRPr lang="en-US"/>
          </a:p>
        </p:txBody>
      </p:sp>
    </p:spTree>
    <p:extLst>
      <p:ext uri="{BB962C8B-B14F-4D97-AF65-F5344CB8AC3E}">
        <p14:creationId xmlns:p14="http://schemas.microsoft.com/office/powerpoint/2010/main" val="343356913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Q: Given what we just talked about, what’s interesting about this screen?</a:t>
            </a:r>
          </a:p>
          <a:p>
            <a:r>
              <a:rPr lang="en-US" dirty="0" smtClean="0"/>
              <a:t>Note how Amazon’s checkout process makes the “Continue” button visually salient. The color draws your eye to it, and it’s the only real action you can do. Also, it has the button at the top and bottom, making it so</a:t>
            </a:r>
            <a:r>
              <a:rPr lang="en-US" baseline="0" dirty="0" smtClean="0"/>
              <a:t> that it will be visible regardless of scrolling.</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a:t>
            </a:fld>
            <a:endParaRPr lang="en-US"/>
          </a:p>
        </p:txBody>
      </p:sp>
    </p:spTree>
    <p:extLst>
      <p:ext uri="{BB962C8B-B14F-4D97-AF65-F5344CB8AC3E}">
        <p14:creationId xmlns:p14="http://schemas.microsoft.com/office/powerpoint/2010/main" val="146083919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Here’s what the current version of WAWF looks like.</a:t>
            </a:r>
          </a:p>
          <a:p>
            <a:r>
              <a:rPr lang="en-US" dirty="0" smtClean="0"/>
              <a:t>Hits you with this giant notice</a:t>
            </a:r>
            <a:r>
              <a:rPr lang="en-US" baseline="0" dirty="0" smtClean="0"/>
              <a:t> first.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a:t>
            </a:fld>
            <a:endParaRPr lang="en-US"/>
          </a:p>
        </p:txBody>
      </p:sp>
    </p:spTree>
    <p:extLst>
      <p:ext uri="{BB962C8B-B14F-4D97-AF65-F5344CB8AC3E}">
        <p14:creationId xmlns:p14="http://schemas.microsoft.com/office/powerpoint/2010/main" val="397334074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But</a:t>
            </a:r>
            <a:r>
              <a:rPr lang="en-US" baseline="0" dirty="0" smtClean="0"/>
              <a:t> at least they fixed the problem of what you can do on the front page</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a:t>
            </a:fld>
            <a:endParaRPr lang="en-US"/>
          </a:p>
        </p:txBody>
      </p:sp>
    </p:spTree>
    <p:extLst>
      <p:ext uri="{BB962C8B-B14F-4D97-AF65-F5344CB8AC3E}">
        <p14:creationId xmlns:p14="http://schemas.microsoft.com/office/powerpoint/2010/main" val="397334074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4754" name="Rectangle 2"/>
          <p:cNvSpPr>
            <a:spLocks noGrp="1" noRot="1" noChangeAspect="1" noChangeArrowheads="1" noTextEdit="1"/>
          </p:cNvSpPr>
          <p:nvPr>
            <p:ph type="sldImg"/>
          </p:nvPr>
        </p:nvSpPr>
        <p:spPr>
          <a:ln/>
        </p:spPr>
      </p:sp>
      <p:sp>
        <p:nvSpPr>
          <p:cNvPr id="74755" name="Rectangle 3"/>
          <p:cNvSpPr>
            <a:spLocks noGrp="1" noChangeArrowheads="1"/>
          </p:cNvSpPr>
          <p:nvPr>
            <p:ph type="body" idx="1"/>
          </p:nvPr>
        </p:nvSpPr>
        <p:spPr>
          <a:noFill/>
        </p:spPr>
        <p:txBody>
          <a:bodyPr/>
          <a:lstStyle/>
          <a:p>
            <a:pPr marL="228600" indent="-228600" eaLnBrk="1" hangingPunct="1">
              <a:buFontTx/>
              <a:buAutoNum type="arabicPeriod"/>
            </a:pPr>
            <a:r>
              <a:rPr lang="en-US" dirty="0" smtClean="0"/>
              <a:t>These were all designed by people</a:t>
            </a:r>
          </a:p>
          <a:p>
            <a:pPr marL="228600" indent="-228600" eaLnBrk="1" hangingPunct="1">
              <a:buFontTx/>
              <a:buAutoNum type="arabicPeriod"/>
            </a:pPr>
            <a:r>
              <a:rPr lang="en-US" dirty="0" smtClean="0"/>
              <a:t>These are all used by people</a:t>
            </a:r>
          </a:p>
          <a:p>
            <a:pPr marL="228600" indent="-228600" eaLnBrk="1" hangingPunct="1"/>
            <a:r>
              <a:rPr lang="en-US" dirty="0" smtClean="0"/>
              <a:t>On the surface, this is a trivial statement, but look around you, and think about the sheer number of things that are designed. The pens and pencils you are using. The desks you are sitting in. The mobile phones you have. The clothes you are wearing. The lighting in this room. The projector. The windows. The entire building. The entire campus. With the exception of nature, almost everything we use and interact with has been designed by someone, and is used by someone.</a:t>
            </a:r>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18</a:t>
            </a:fld>
            <a:endParaRPr lang="en-US"/>
          </a:p>
        </p:txBody>
      </p:sp>
    </p:spTree>
    <p:extLst>
      <p:ext uri="{BB962C8B-B14F-4D97-AF65-F5344CB8AC3E}">
        <p14:creationId xmlns:p14="http://schemas.microsoft.com/office/powerpoint/2010/main" val="251305948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SSUI: Deeper understanding of how tech works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19</a:t>
            </a:fld>
            <a:endParaRPr lang="en-US"/>
          </a:p>
        </p:txBody>
      </p:sp>
    </p:spTree>
    <p:extLst>
      <p:ext uri="{BB962C8B-B14F-4D97-AF65-F5344CB8AC3E}">
        <p14:creationId xmlns:p14="http://schemas.microsoft.com/office/powerpoint/2010/main" val="356071755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8066" name="Rectangle 2"/>
          <p:cNvSpPr>
            <a:spLocks noGrp="1" noRot="1" noChangeAspect="1" noChangeArrowheads="1" noTextEdit="1"/>
          </p:cNvSpPr>
          <p:nvPr>
            <p:ph type="sldImg"/>
          </p:nvPr>
        </p:nvSpPr>
        <p:spPr>
          <a:xfrm>
            <a:off x="1150938" y="690563"/>
            <a:ext cx="4557712" cy="3417887"/>
          </a:xfrm>
          <a:ln/>
        </p:spPr>
      </p:sp>
      <p:sp>
        <p:nvSpPr>
          <p:cNvPr id="88067" name="Rectangle 3"/>
          <p:cNvSpPr>
            <a:spLocks noGrp="1" noChangeArrowheads="1"/>
          </p:cNvSpPr>
          <p:nvPr>
            <p:ph type="body" idx="1"/>
          </p:nvPr>
        </p:nvSpPr>
        <p:spPr>
          <a:xfrm>
            <a:off x="914400" y="4344988"/>
            <a:ext cx="5029200" cy="4111625"/>
          </a:xfrm>
          <a:noFill/>
        </p:spPr>
        <p:txBody>
          <a:bodyPr/>
          <a:lstStyle/>
          <a:p>
            <a:pPr eaLnBrk="1" hangingPunct="1"/>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40E6196F-E4D8-4DAA-BF6E-5A863F420F23}" type="datetimeFigureOut">
              <a:rPr lang="en-US"/>
              <a:pPr>
                <a:defRPr/>
              </a:pPr>
              <a:t>8/27/2018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E328DEDB-62DA-4126-8723-F15E107DEDC8}" type="slidenum">
              <a:rPr lang="en-US"/>
              <a:pPr>
                <a:defRPr/>
              </a:pPr>
              <a:t>‹#›</a:t>
            </a:fld>
            <a:endParaRPr lang="en-US"/>
          </a:p>
        </p:txBody>
      </p:sp>
    </p:spTree>
    <p:extLst>
      <p:ext uri="{BB962C8B-B14F-4D97-AF65-F5344CB8AC3E}">
        <p14:creationId xmlns:p14="http://schemas.microsoft.com/office/powerpoint/2010/main" val="2085554304"/>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mj-lt"/>
              </a:rPr>
              <a:t>©2018 Carnegie Mellon University  :  </a:t>
            </a:r>
            <a:fld id="{89CCED34-54F4-4F8F-ABE2-F58D956187C8}" type="slidenum">
              <a:rPr lang="en-US" sz="1000" b="1" smtClean="0">
                <a:solidFill>
                  <a:srgbClr val="404040"/>
                </a:solidFill>
                <a:latin typeface="+mj-lt"/>
              </a:rPr>
              <a:pPr algn="r">
                <a:defRPr/>
              </a:pPr>
              <a:t>‹#›</a:t>
            </a:fld>
            <a:endParaRPr lang="en-US" sz="1000" b="1" dirty="0" smtClean="0">
              <a:solidFill>
                <a:srgbClr val="404040"/>
              </a:solidFill>
              <a:latin typeface="+mj-lt"/>
            </a:endParaRPr>
          </a:p>
        </p:txBody>
      </p:sp>
      <p:sp>
        <p:nvSpPr>
          <p:cNvPr id="2" name="Title 1"/>
          <p:cNvSpPr>
            <a:spLocks noGrp="1"/>
          </p:cNvSpPr>
          <p:nvPr>
            <p:ph type="title"/>
          </p:nvPr>
        </p:nvSpPr>
        <p:spPr/>
        <p:txBody>
          <a:bodyPr/>
          <a:lstStyle>
            <a:lvl1pPr>
              <a:defRPr sz="4000">
                <a:solidFill>
                  <a:schemeClr val="tx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mj-lt"/>
              </a:defRPr>
            </a:lvl1pPr>
            <a:lvl2pPr>
              <a:defRPr sz="2600">
                <a:solidFill>
                  <a:schemeClr val="tx1"/>
                </a:solidFill>
                <a:latin typeface="+mj-lt"/>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j-lt"/>
              </a:defRPr>
            </a:lvl1pPr>
          </a:lstStyle>
          <a:p>
            <a:pPr>
              <a:defRPr/>
            </a:pPr>
            <a:fld id="{FE51755B-CF72-47ED-9CEF-8A78B7127BD5}" type="datetimeFigureOut">
              <a:rPr lang="en-US" smtClean="0"/>
              <a:pPr>
                <a:defRPr/>
              </a:pPr>
              <a:t>8/27/2018</a:t>
            </a:fld>
            <a:endParaRPr lang="en-US"/>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j-lt"/>
              </a:defRPr>
            </a:lvl1pPr>
          </a:lstStyle>
          <a:p>
            <a:pPr>
              <a:defRPr/>
            </a:pPr>
            <a:endParaRPr lang="en-US"/>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DFAD9CD-3262-4EB6-821E-21F7EC554E6E}" type="datetimeFigureOut">
              <a:rPr lang="en-US"/>
              <a:pPr>
                <a:defRPr/>
              </a:pPr>
              <a:t>8/27/2018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1164CE9D-CA32-4ABE-89ED-8717C5031D5F}" type="slidenum">
              <a:rPr lang="en-US"/>
              <a:pPr>
                <a:defRPr/>
              </a:pPr>
              <a:t>‹#›</a:t>
            </a:fld>
            <a:endParaRPr lang="en-US"/>
          </a:p>
        </p:txBody>
      </p:sp>
    </p:spTree>
    <p:extLst>
      <p:ext uri="{BB962C8B-B14F-4D97-AF65-F5344CB8AC3E}">
        <p14:creationId xmlns:p14="http://schemas.microsoft.com/office/powerpoint/2010/main" val="301772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93D04FBF-0239-4E26-9FE7-CC42551E99ED}" type="datetimeFigureOut">
              <a:rPr lang="en-US"/>
              <a:pPr>
                <a:defRPr/>
              </a:pPr>
              <a:t>8/27/2018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D8A25C22-A7CC-4185-8246-B103C3FA2F6F}" type="slidenum">
              <a:rPr lang="en-US"/>
              <a:pPr>
                <a:defRPr/>
              </a:pPr>
              <a:t>‹#›</a:t>
            </a:fld>
            <a:endParaRPr lang="en-US"/>
          </a:p>
        </p:txBody>
      </p:sp>
    </p:spTree>
    <p:extLst>
      <p:ext uri="{BB962C8B-B14F-4D97-AF65-F5344CB8AC3E}">
        <p14:creationId xmlns:p14="http://schemas.microsoft.com/office/powerpoint/2010/main" val="381034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24C72C8A-E955-42FC-A4F2-049434A61440}" type="datetimeFigureOut">
              <a:rPr lang="en-US"/>
              <a:pPr>
                <a:defRPr/>
              </a:pPr>
              <a:t>8/27/2018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05DE859C-4E57-46A0-A8B1-EF076A1926BC}" type="slidenum">
              <a:rPr lang="en-US"/>
              <a:pPr>
                <a:defRPr/>
              </a:pPr>
              <a:t>‹#›</a:t>
            </a:fld>
            <a:endParaRPr lang="en-US"/>
          </a:p>
        </p:txBody>
      </p:sp>
    </p:spTree>
    <p:extLst>
      <p:ext uri="{BB962C8B-B14F-4D97-AF65-F5344CB8AC3E}">
        <p14:creationId xmlns:p14="http://schemas.microsoft.com/office/powerpoint/2010/main" val="8685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16012326-8ECA-4892-AB60-BA440075E724}" type="datetimeFigureOut">
              <a:rPr lang="en-US"/>
              <a:pPr>
                <a:defRPr/>
              </a:pPr>
              <a:t>8/27/2018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4" name="Slide Number Placeholder 3"/>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AA165654-D602-432F-BEF1-2C78D62DD1C0}" type="slidenum">
              <a:rPr lang="en-US"/>
              <a:pPr>
                <a:defRPr/>
              </a:pPr>
              <a:t>‹#›</a:t>
            </a:fld>
            <a:endParaRPr lang="en-US"/>
          </a:p>
        </p:txBody>
      </p:sp>
    </p:spTree>
    <p:extLst>
      <p:ext uri="{BB962C8B-B14F-4D97-AF65-F5344CB8AC3E}">
        <p14:creationId xmlns:p14="http://schemas.microsoft.com/office/powerpoint/2010/main" val="2221425289"/>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414D667-6C82-4BB3-A0DF-8EC25F2EB945}" type="datetimeFigureOut">
              <a:rPr lang="en-US"/>
              <a:pPr>
                <a:defRPr/>
              </a:pPr>
              <a:t>8/27/2018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C1DD350A-BB63-4772-96AE-ECA938F963BC}" type="slidenum">
              <a:rPr lang="en-US"/>
              <a:pPr>
                <a:defRPr/>
              </a:pPr>
              <a:t>‹#›</a:t>
            </a:fld>
            <a:endParaRPr lang="en-US"/>
          </a:p>
        </p:txBody>
      </p:sp>
    </p:spTree>
    <p:extLst>
      <p:ext uri="{BB962C8B-B14F-4D97-AF65-F5344CB8AC3E}">
        <p14:creationId xmlns:p14="http://schemas.microsoft.com/office/powerpoint/2010/main" val="82704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F47C1CC6-E425-4269-A0DC-E7C4E02813D3}" type="datetimeFigureOut">
              <a:rPr lang="en-US"/>
              <a:pPr>
                <a:defRPr/>
              </a:pPr>
              <a:t>8/27/2018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957D9697-4A6C-423E-8C86-097A9BBECBC0}" type="slidenum">
              <a:rPr lang="en-US"/>
              <a:pPr>
                <a:defRPr/>
              </a:pPr>
              <a:t>‹#›</a:t>
            </a:fld>
            <a:endParaRPr lang="en-US"/>
          </a:p>
        </p:txBody>
      </p:sp>
    </p:spTree>
    <p:extLst>
      <p:ext uri="{BB962C8B-B14F-4D97-AF65-F5344CB8AC3E}">
        <p14:creationId xmlns:p14="http://schemas.microsoft.com/office/powerpoint/2010/main" val="276985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E16DE4D9-8E82-410D-9197-F77AFE439D62}" type="datetimeFigureOut">
              <a:rPr lang="en-US"/>
              <a:pPr>
                <a:defRPr/>
              </a:pPr>
              <a:t>8/27/2018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590DBD80-2EF7-48B1-AA61-9C52F98D0135}" type="slidenum">
              <a:rPr lang="en-US"/>
              <a:pPr>
                <a:defRPr/>
              </a:pPr>
              <a:t>‹#›</a:t>
            </a:fld>
            <a:endParaRPr lang="en-US"/>
          </a:p>
        </p:txBody>
      </p:sp>
    </p:spTree>
    <p:extLst>
      <p:ext uri="{BB962C8B-B14F-4D97-AF65-F5344CB8AC3E}">
        <p14:creationId xmlns:p14="http://schemas.microsoft.com/office/powerpoint/2010/main" val="372351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image" Target="../media/image1.png"/><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1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mj-lt"/>
                <a:cs typeface="Verdana"/>
              </a:rPr>
              <a:t>©2017 Carnegie Mellon University  :  </a:t>
            </a:r>
            <a:fld id="{906B404A-4A4D-430C-A37B-76AE2D31BD13}" type="slidenum">
              <a:rPr lang="en-US" sz="1000" b="1" smtClean="0">
                <a:latin typeface="+mj-lt"/>
                <a:cs typeface="Verdana"/>
              </a:rPr>
              <a:pPr fontAlgn="auto">
                <a:spcBef>
                  <a:spcPts val="0"/>
                </a:spcBef>
                <a:spcAft>
                  <a:spcPts val="0"/>
                </a:spcAft>
                <a:defRPr/>
              </a:pPr>
              <a:t>‹#›</a:t>
            </a:fld>
            <a:endParaRPr lang="en-US" sz="1000" b="1" dirty="0" smtClean="0">
              <a:latin typeface="+mj-lt"/>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Lst>
  <p:txStyles>
    <p:titleStyle>
      <a:lvl1pPr algn="l" defTabSz="457200" rtl="0" eaLnBrk="0" fontAlgn="base" hangingPunct="0">
        <a:spcBef>
          <a:spcPct val="0"/>
        </a:spcBef>
        <a:spcAft>
          <a:spcPct val="0"/>
        </a:spcAft>
        <a:defRPr sz="4000" b="1" kern="1200">
          <a:solidFill>
            <a:schemeClr val="tx1"/>
          </a:solidFill>
          <a:latin typeface="+mj-lt"/>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14.png"/><Relationship Id="rId1" Type="http://schemas.openxmlformats.org/officeDocument/2006/relationships/slideLayout" Target="../slideLayouts/slideLayout6.xml"/></Relationships>
</file>

<file path=ppt/slides/_rels/slide13.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image" Target="../media/image16.jpeg"/><Relationship Id="rId1" Type="http://schemas.openxmlformats.org/officeDocument/2006/relationships/slideLayout" Target="../slideLayouts/slideLayout6.xml"/><Relationship Id="rId4" Type="http://schemas.openxmlformats.org/officeDocument/2006/relationships/image" Target="../media/image18.jpeg"/></Relationships>
</file>

<file path=ppt/slides/_rels/slide14.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image" Target="../media/image19.jpeg"/><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image" Target="../media/image21.jpeg"/><Relationship Id="rId1" Type="http://schemas.openxmlformats.org/officeDocument/2006/relationships/slideLayout" Target="../slideLayouts/slideLayout6.xml"/></Relationships>
</file>

<file path=ppt/slides/_rels/slide16.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1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6.xml"/><Relationship Id="rId1" Type="http://schemas.openxmlformats.org/officeDocument/2006/relationships/slideLayout" Target="../slideLayouts/slideLayout6.xml"/><Relationship Id="rId5" Type="http://schemas.openxmlformats.org/officeDocument/2006/relationships/image" Target="../media/image20.jpeg"/><Relationship Id="rId4" Type="http://schemas.openxmlformats.org/officeDocument/2006/relationships/image" Target="../media/image17.jpeg"/></Relationships>
</file>

<file path=ppt/slides/_rels/slide18.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8" Type="http://schemas.openxmlformats.org/officeDocument/2006/relationships/image" Target="../media/image31.jpeg"/><Relationship Id="rId3" Type="http://schemas.openxmlformats.org/officeDocument/2006/relationships/image" Target="../media/image26.png"/><Relationship Id="rId7" Type="http://schemas.openxmlformats.org/officeDocument/2006/relationships/image" Target="../media/image30.png"/><Relationship Id="rId2" Type="http://schemas.openxmlformats.org/officeDocument/2006/relationships/notesSlide" Target="../notesSlides/notesSlide9.xml"/><Relationship Id="rId1" Type="http://schemas.openxmlformats.org/officeDocument/2006/relationships/slideLayout" Target="../slideLayouts/slideLayout6.xml"/><Relationship Id="rId6" Type="http://schemas.openxmlformats.org/officeDocument/2006/relationships/image" Target="../media/image29.png"/><Relationship Id="rId5" Type="http://schemas.openxmlformats.org/officeDocument/2006/relationships/image" Target="../media/image28.png"/><Relationship Id="rId4" Type="http://schemas.openxmlformats.org/officeDocument/2006/relationships/image" Target="../media/image27.jpeg"/></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23.xml.rels><?xml version="1.0" encoding="UTF-8" standalone="yes"?>
<Relationships xmlns="http://schemas.openxmlformats.org/package/2006/relationships"><Relationship Id="rId8" Type="http://schemas.openxmlformats.org/officeDocument/2006/relationships/image" Target="../media/image37.jpeg"/><Relationship Id="rId3" Type="http://schemas.openxmlformats.org/officeDocument/2006/relationships/image" Target="../media/image32.jpeg"/><Relationship Id="rId7" Type="http://schemas.openxmlformats.org/officeDocument/2006/relationships/image" Target="../media/image36.jpeg"/><Relationship Id="rId2" Type="http://schemas.openxmlformats.org/officeDocument/2006/relationships/notesSlide" Target="../notesSlides/notesSlide10.xml"/><Relationship Id="rId1" Type="http://schemas.openxmlformats.org/officeDocument/2006/relationships/slideLayout" Target="../slideLayouts/slideLayout6.xml"/><Relationship Id="rId6" Type="http://schemas.openxmlformats.org/officeDocument/2006/relationships/image" Target="../media/image35.jpeg"/><Relationship Id="rId11" Type="http://schemas.openxmlformats.org/officeDocument/2006/relationships/image" Target="../media/image40.jpeg"/><Relationship Id="rId5" Type="http://schemas.openxmlformats.org/officeDocument/2006/relationships/image" Target="../media/image34.jpeg"/><Relationship Id="rId10" Type="http://schemas.openxmlformats.org/officeDocument/2006/relationships/image" Target="../media/image39.jpeg"/><Relationship Id="rId4" Type="http://schemas.openxmlformats.org/officeDocument/2006/relationships/image" Target="../media/image33.jpeg"/><Relationship Id="rId9" Type="http://schemas.openxmlformats.org/officeDocument/2006/relationships/image" Target="../media/image38.jpeg"/></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hyperlink" Target="https://canvas.cmu.edu/courses/6395" TargetMode="External"/><Relationship Id="rId2" Type="http://schemas.openxmlformats.org/officeDocument/2006/relationships/hyperlink" Target="https://goo.gl/wrvhry" TargetMode="External"/><Relationship Id="rId1" Type="http://schemas.openxmlformats.org/officeDocument/2006/relationships/slideLayout" Target="../slideLayouts/slideLayout2.xml"/><Relationship Id="rId4" Type="http://schemas.openxmlformats.org/officeDocument/2006/relationships/hyperlink" Target="http://piazza.com/cmu/fall2018/0543005630" TargetMode="Externa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image" Target="../media/image41.jpeg"/><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43.jpeg"/><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2" Type="http://schemas.openxmlformats.org/officeDocument/2006/relationships/hyperlink" Target="https://www.cmu.edu/computing/network/vpn/" TargetMode="Externa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2" Type="http://schemas.openxmlformats.org/officeDocument/2006/relationships/hyperlink" Target="http://www.cmu.edu/hr/eos/disability/index.html" TargetMode="Externa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2" Type="http://schemas.openxmlformats.org/officeDocument/2006/relationships/hyperlink" Target="https://goo.gl/wrvhry" TargetMode="Externa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2" Type="http://schemas.openxmlformats.org/officeDocument/2006/relationships/image" Target="../media/image46.jpeg"/><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2" Type="http://schemas.openxmlformats.org/officeDocument/2006/relationships/hyperlink" Target="https://hcii.cmu.edu/news/seminars" TargetMode="Externa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2" Type="http://schemas.openxmlformats.org/officeDocument/2006/relationships/image" Target="../media/image48.jpeg"/><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polaris.gseis.ucla.edu/pagre/how-to-help.html" TargetMode="External"/><Relationship Id="rId1" Type="http://schemas.openxmlformats.org/officeDocument/2006/relationships/slideLayout" Target="../slideLayouts/slideLayout6.xml"/><Relationship Id="rId4" Type="http://schemas.openxmlformats.org/officeDocument/2006/relationships/image" Target="../media/image50.jpeg"/></Relationships>
</file>

<file path=ppt/slides/_rels/slide59.xml.rels><?xml version="1.0" encoding="UTF-8" standalone="yes"?>
<Relationships xmlns="http://schemas.openxmlformats.org/package/2006/relationships"><Relationship Id="rId2" Type="http://schemas.openxmlformats.org/officeDocument/2006/relationships/hyperlink" Target="https://goo.gl/tCvLkr" TargetMode="Externa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2" Type="http://schemas.openxmlformats.org/officeDocument/2006/relationships/hyperlink" Target="https://goo.gl/CmZicV" TargetMode="Externa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hyperlink" Target="https://goo.gl/wrvhry" TargetMode="External"/><Relationship Id="rId2" Type="http://schemas.openxmlformats.org/officeDocument/2006/relationships/hyperlink" Target="http://polaris.gseis.ucla.edu/pagre/how-to-help.html" TargetMode="External"/><Relationship Id="rId1" Type="http://schemas.openxmlformats.org/officeDocument/2006/relationships/slideLayout" Target="../slideLayouts/slideLayout2.xml"/><Relationship Id="rId5" Type="http://schemas.openxmlformats.org/officeDocument/2006/relationships/hyperlink" Target="http://piazza.com/cmu/fall2018/0543005630" TargetMode="External"/><Relationship Id="rId4" Type="http://schemas.openxmlformats.org/officeDocument/2006/relationships/hyperlink" Target="https://canvas.cmu.edu/courses/6395" TargetMode="Externa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1.jpeg"/><Relationship Id="rId1" Type="http://schemas.openxmlformats.org/officeDocument/2006/relationships/slideLayout" Target="../slideLayouts/slideLayout6.xml"/></Relationships>
</file>

<file path=ppt/slides/_rels/slide64.xml.rels><?xml version="1.0" encoding="UTF-8" standalone="yes"?>
<Relationships xmlns="http://schemas.openxmlformats.org/package/2006/relationships"><Relationship Id="rId1" Type="http://schemas.openxmlformats.org/officeDocument/2006/relationships/slideLayout" Target="../slideLayouts/slideLayout6.xml"/></Relationships>
</file>

<file path=ppt/slides/_rels/slide65.xml.rels><?xml version="1.0" encoding="UTF-8" standalone="yes"?>
<Relationships xmlns="http://schemas.openxmlformats.org/package/2006/relationships"><Relationship Id="rId3" Type="http://schemas.openxmlformats.org/officeDocument/2006/relationships/image" Target="../media/image52.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53.png"/></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jpeg"/><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image" Target="../media/image10.jpe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400"/>
            <a:ext cx="7467600" cy="1549400"/>
          </a:xfrm>
        </p:spPr>
        <p:txBody>
          <a:bodyPr>
            <a:normAutofit/>
          </a:bodyPr>
          <a:lstStyle/>
          <a:p>
            <a:pPr eaLnBrk="1" hangingPunct="1"/>
            <a:r>
              <a:rPr lang="en-US" sz="4400" dirty="0" smtClean="0">
                <a:latin typeface="+mj-lt"/>
                <a:cs typeface="Verdana" pitchFamily="34" charset="0"/>
              </a:rPr>
              <a:t>Course Overview</a:t>
            </a:r>
          </a:p>
        </p:txBody>
      </p:sp>
      <p:sp>
        <p:nvSpPr>
          <p:cNvPr id="12291" name="Subtitle 2"/>
          <p:cNvSpPr>
            <a:spLocks noGrp="1"/>
          </p:cNvSpPr>
          <p:nvPr>
            <p:ph type="subTitle" idx="1"/>
          </p:nvPr>
        </p:nvSpPr>
        <p:spPr>
          <a:xfrm>
            <a:off x="1676400" y="1905000"/>
            <a:ext cx="6781800" cy="1904999"/>
          </a:xfrm>
        </p:spPr>
        <p:txBody>
          <a:bodyPr>
            <a:normAutofit/>
          </a:bodyPr>
          <a:lstStyle/>
          <a:p>
            <a:pPr eaLnBrk="1" hangingPunct="1"/>
            <a:r>
              <a:rPr lang="en-US" sz="2400" dirty="0" smtClean="0">
                <a:latin typeface="+mj-lt"/>
                <a:cs typeface="Verdana" pitchFamily="34" charset="0"/>
              </a:rPr>
              <a:t>Programming Usable Interfaces (PUI)</a:t>
            </a:r>
          </a:p>
          <a:p>
            <a:pPr eaLnBrk="1" hangingPunct="1"/>
            <a:r>
              <a:rPr lang="en-US" sz="2400" dirty="0" smtClean="0">
                <a:latin typeface="+mj-lt"/>
                <a:cs typeface="Verdana" pitchFamily="34" charset="0"/>
              </a:rPr>
              <a:t>05-430 / 05-630 Fall 2018</a:t>
            </a: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mj-lt"/>
              </a:rPr>
              <a:t>Jason Hong</a:t>
            </a:r>
          </a:p>
          <a:p>
            <a:pPr algn="r">
              <a:lnSpc>
                <a:spcPct val="90000"/>
              </a:lnSpc>
              <a:defRPr/>
            </a:pPr>
            <a:r>
              <a:rPr lang="en-US" sz="2400" b="1" dirty="0" smtClean="0">
                <a:solidFill>
                  <a:srgbClr val="960000"/>
                </a:solidFill>
                <a:latin typeface="+mj-lt"/>
              </a:rPr>
              <a:t>jasonh@cs.cmu.edu</a:t>
            </a:r>
          </a:p>
        </p:txBody>
      </p:sp>
      <p:sp>
        <p:nvSpPr>
          <p:cNvPr id="5" name="Rectangle 4"/>
          <p:cNvSpPr/>
          <p:nvPr/>
        </p:nvSpPr>
        <p:spPr>
          <a:xfrm>
            <a:off x="-2667000" y="1905000"/>
            <a:ext cx="2514600" cy="36576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endParaRPr lang="en-US" dirty="0">
              <a:solidFill>
                <a:schemeClr val="tx1"/>
              </a:solidFill>
            </a:endParaRPr>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sp>
        <p:nvSpPr>
          <p:cNvPr id="3" name="Content Placeholder 2"/>
          <p:cNvSpPr>
            <a:spLocks noGrp="1"/>
          </p:cNvSpPr>
          <p:nvPr>
            <p:ph idx="1"/>
          </p:nvPr>
        </p:nvSpPr>
        <p:spPr>
          <a:xfrm>
            <a:off x="609600" y="1524000"/>
            <a:ext cx="8077200" cy="4525963"/>
          </a:xfrm>
        </p:spPr>
        <p:txBody>
          <a:bodyPr/>
          <a:lstStyle/>
          <a:p>
            <a:r>
              <a:rPr lang="en-US" dirty="0" err="1"/>
              <a:t>Fanglin</a:t>
            </a:r>
            <a:r>
              <a:rPr lang="en-US" dirty="0"/>
              <a:t> </a:t>
            </a:r>
            <a:r>
              <a:rPr lang="en-US" dirty="0" smtClean="0"/>
              <a:t>Chen</a:t>
            </a:r>
          </a:p>
          <a:p>
            <a:pPr lvl="1"/>
            <a:r>
              <a:rPr lang="en-US" dirty="0" smtClean="0"/>
              <a:t>3</a:t>
            </a:r>
            <a:r>
              <a:rPr lang="en-US" baseline="30000" dirty="0" smtClean="0"/>
              <a:t>rd</a:t>
            </a:r>
            <a:r>
              <a:rPr lang="en-US" dirty="0" smtClean="0"/>
              <a:t> year </a:t>
            </a:r>
            <a:r>
              <a:rPr lang="en-US" dirty="0"/>
              <a:t>PhD </a:t>
            </a:r>
            <a:r>
              <a:rPr lang="en-US" dirty="0" smtClean="0"/>
              <a:t>student</a:t>
            </a:r>
          </a:p>
          <a:p>
            <a:pPr lvl="1"/>
            <a:r>
              <a:rPr lang="en-US" dirty="0" smtClean="0"/>
              <a:t>Intelligent agents for mobile</a:t>
            </a:r>
          </a:p>
          <a:p>
            <a:pPr lvl="1"/>
            <a:r>
              <a:rPr lang="en-US" dirty="0" smtClean="0"/>
              <a:t>Section C (Wed lab)</a:t>
            </a:r>
            <a:endParaRPr lang="en-US" dirty="0"/>
          </a:p>
          <a:p>
            <a:pPr lvl="1"/>
            <a:endParaRPr lang="en-US" sz="1200" dirty="0"/>
          </a:p>
          <a:p>
            <a:r>
              <a:rPr lang="en-US" dirty="0"/>
              <a:t>Mary Beth </a:t>
            </a:r>
            <a:r>
              <a:rPr lang="en-US" dirty="0" err="1" smtClean="0"/>
              <a:t>Kery</a:t>
            </a:r>
            <a:endParaRPr lang="en-US" dirty="0" smtClean="0"/>
          </a:p>
          <a:p>
            <a:pPr lvl="1"/>
            <a:r>
              <a:rPr lang="en-US" dirty="0" smtClean="0"/>
              <a:t>4</a:t>
            </a:r>
            <a:r>
              <a:rPr lang="en-US" baseline="30000" dirty="0" smtClean="0"/>
              <a:t>th</a:t>
            </a:r>
            <a:r>
              <a:rPr lang="en-US" dirty="0" smtClean="0"/>
              <a:t> year PhD student</a:t>
            </a:r>
          </a:p>
          <a:p>
            <a:pPr lvl="1"/>
            <a:r>
              <a:rPr lang="en-US" dirty="0" smtClean="0"/>
              <a:t>Exploratory programming</a:t>
            </a:r>
          </a:p>
          <a:p>
            <a:pPr lvl="1"/>
            <a:r>
              <a:rPr lang="en-US" dirty="0" smtClean="0"/>
              <a:t>Section D (Wed SSUI lab)</a:t>
            </a:r>
          </a:p>
        </p:txBody>
      </p:sp>
      <p:sp>
        <p:nvSpPr>
          <p:cNvPr id="7" name="AutoShape 8" descr="https://static.wixstatic.com/media/2ab2a1_68a594500c004781acebcc214cfd1e4f.jpg/v1/fill/w_729,h_720,al_c,q_85/2ab2a1_68a594500c004781acebcc214cfd1e4f.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276600" y="2514600"/>
            <a:ext cx="2895600" cy="30480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smtClean="0">
                <a:solidFill>
                  <a:schemeClr val="tx1"/>
                </a:solidFill>
              </a:rPr>
              <a:t>Update slide</a:t>
            </a:r>
            <a:endParaRPr lang="en-US" sz="2400" dirty="0">
              <a:solidFill>
                <a:schemeClr val="tx1"/>
              </a:solidFill>
            </a:endParaRPr>
          </a:p>
        </p:txBody>
      </p:sp>
      <p:pic>
        <p:nvPicPr>
          <p:cNvPr id="1026" name="Picture 2" descr="https://hcii.cmu.edu/sites/default/files/styles/card/public/migrated_files/Fanglin_Chen_photo_Sept2015.jpg?itok=fnWSaH8u&amp;timestamp=1444754840"/>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172200" y="152400"/>
            <a:ext cx="29718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30" name="Picture 6" descr="https://hcii.cmu.edu/sites/default/files/styles/card/public/migrated_files/MaryBeth_Kery_photo_Sept2015.jpg?itok=eMuYYjyf&amp;timestamp=144475680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72200" y="3120390"/>
            <a:ext cx="2971800" cy="37147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6179477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What is This Course About?</a:t>
            </a:r>
            <a:endParaRPr lang="en-US" dirty="0"/>
          </a:p>
        </p:txBody>
      </p:sp>
      <p:sp>
        <p:nvSpPr>
          <p:cNvPr id="3" name="Content Placeholder 2"/>
          <p:cNvSpPr>
            <a:spLocks noGrp="1"/>
          </p:cNvSpPr>
          <p:nvPr>
            <p:ph idx="1"/>
          </p:nvPr>
        </p:nvSpPr>
        <p:spPr/>
        <p:txBody>
          <a:bodyPr/>
          <a:lstStyle/>
          <a:p>
            <a:endParaRPr lang="en-US" dirty="0"/>
          </a:p>
        </p:txBody>
      </p:sp>
      <p:sp>
        <p:nvSpPr>
          <p:cNvPr id="4" name="Rectangle 4"/>
          <p:cNvSpPr>
            <a:spLocks noChangeArrowheads="1"/>
          </p:cNvSpPr>
          <p:nvPr/>
        </p:nvSpPr>
        <p:spPr bwMode="auto">
          <a:xfrm>
            <a:off x="304800" y="2590800"/>
            <a:ext cx="8382000" cy="1066800"/>
          </a:xfrm>
          <a:prstGeom prst="rect">
            <a:avLst/>
          </a:prstGeom>
          <a:solidFill>
            <a:srgbClr val="FFFF99"/>
          </a:solidFill>
          <a:ln w="9525">
            <a:solidFill>
              <a:srgbClr val="C0C0C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600" dirty="0">
                <a:latin typeface="+mj-lt"/>
                <a:sym typeface="Wingdings" pitchFamily="2" charset="2"/>
              </a:rPr>
              <a:t>What do the following have in common</a:t>
            </a:r>
            <a:r>
              <a:rPr lang="en-US" sz="3600" dirty="0" smtClean="0">
                <a:latin typeface="+mj-lt"/>
                <a:sym typeface="Wingdings" pitchFamily="2" charset="2"/>
              </a:rPr>
              <a:t>?</a:t>
            </a:r>
            <a:endParaRPr lang="en-US" sz="3600" dirty="0">
              <a:latin typeface="+mj-lt"/>
            </a:endParaRPr>
          </a:p>
        </p:txBody>
      </p:sp>
    </p:spTree>
    <p:extLst>
      <p:ext uri="{BB962C8B-B14F-4D97-AF65-F5344CB8AC3E}">
        <p14:creationId xmlns:p14="http://schemas.microsoft.com/office/powerpoint/2010/main" val="2732054326"/>
      </p:ext>
    </p:extLst>
  </p:cSld>
  <p:clrMapOvr>
    <a:masterClrMapping/>
  </p:clrMapOvr>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0482" name="Rectangle 2"/>
          <p:cNvSpPr>
            <a:spLocks noGrp="1"/>
          </p:cNvSpPr>
          <p:nvPr>
            <p:ph type="title" idx="4294967295"/>
          </p:nvPr>
        </p:nvSpPr>
        <p:spPr>
          <a:xfrm>
            <a:off x="609600" y="274638"/>
            <a:ext cx="8077200" cy="868362"/>
          </a:xfrm>
        </p:spPr>
        <p:txBody>
          <a:bodyPr/>
          <a:lstStyle/>
          <a:p>
            <a:r>
              <a:rPr lang="en-US" dirty="0" smtClean="0"/>
              <a:t>What Do These Have in Common?</a:t>
            </a:r>
          </a:p>
        </p:txBody>
      </p:sp>
      <p:sp>
        <p:nvSpPr>
          <p:cNvPr id="20483" name="Rectangle 3"/>
          <p:cNvSpPr>
            <a:spLocks noGrp="1"/>
          </p:cNvSpPr>
          <p:nvPr>
            <p:ph type="body" idx="4294967295"/>
          </p:nvPr>
        </p:nvSpPr>
        <p:spPr>
          <a:xfrm>
            <a:off x="609600" y="1143000"/>
            <a:ext cx="8077200" cy="4983163"/>
          </a:xfrm>
        </p:spPr>
        <p:txBody>
          <a:bodyPr/>
          <a:lstStyle/>
          <a:p>
            <a:endParaRPr lang="en-US" sz="3000" dirty="0" smtClean="0">
              <a:latin typeface="Calibri" panose="020F0502020204030204" pitchFamily="34" charset="0"/>
            </a:endParaRPr>
          </a:p>
        </p:txBody>
      </p:sp>
      <p:pic>
        <p:nvPicPr>
          <p:cNvPr id="10243"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6200" y="990600"/>
            <a:ext cx="633180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4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743200" y="2895600"/>
            <a:ext cx="6335753"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73302446"/>
      </p:ext>
    </p:extLst>
  </p:cSld>
  <p:clrMapOvr>
    <a:masterClrMapping/>
  </p:clrMapOvr>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506" name="Rectangle 2"/>
          <p:cNvSpPr>
            <a:spLocks noGrp="1"/>
          </p:cNvSpPr>
          <p:nvPr>
            <p:ph type="title" idx="4294967295"/>
          </p:nvPr>
        </p:nvSpPr>
        <p:spPr>
          <a:xfrm>
            <a:off x="609600" y="274638"/>
            <a:ext cx="8077200" cy="868362"/>
          </a:xfrm>
        </p:spPr>
        <p:txBody>
          <a:bodyPr/>
          <a:lstStyle/>
          <a:p>
            <a:r>
              <a:rPr lang="en-US" dirty="0"/>
              <a:t>What Do These Have in Common?</a:t>
            </a:r>
            <a:endParaRPr lang="en-US" dirty="0" smtClean="0">
              <a:latin typeface="Calibri" panose="020F0502020204030204" pitchFamily="34" charset="0"/>
            </a:endParaRPr>
          </a:p>
        </p:txBody>
      </p:sp>
      <p:sp>
        <p:nvSpPr>
          <p:cNvPr id="21507" name="Rectangle 3"/>
          <p:cNvSpPr>
            <a:spLocks noGrp="1"/>
          </p:cNvSpPr>
          <p:nvPr>
            <p:ph type="body" idx="4294967295"/>
          </p:nvPr>
        </p:nvSpPr>
        <p:spPr>
          <a:xfrm>
            <a:off x="609600" y="1143000"/>
            <a:ext cx="8077200" cy="4983163"/>
          </a:xfrm>
        </p:spPr>
        <p:txBody>
          <a:bodyPr/>
          <a:lstStyle/>
          <a:p>
            <a:endParaRPr lang="en-US" sz="3000" dirty="0" smtClean="0">
              <a:latin typeface="Calibri" panose="020F0502020204030204" pitchFamily="34" charset="0"/>
            </a:endParaRPr>
          </a:p>
        </p:txBody>
      </p:sp>
      <p:pic>
        <p:nvPicPr>
          <p:cNvPr id="21508" name="Picture 4" descr="http://tompelt.files.wordpress.com/2009/10/thermostat.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228600" y="762000"/>
            <a:ext cx="4286250" cy="33242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1509" name="Picture 5" descr="http://tomlinsondouthat.files.wordpress.com/2008/05/thermosta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181600" y="982662"/>
            <a:ext cx="3886200" cy="37973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9218" name="Picture 2" descr="http://www8.pcmag.com/media/images/366440-nest-thermostat.jpg?thumb=y"/>
          <p:cNvPicPr>
            <a:picLocks noChangeAspect="1" noChangeArrowheads="1"/>
          </p:cNvPicPr>
          <p:nvPr/>
        </p:nvPicPr>
        <p:blipFill rotWithShape="1">
          <a:blip r:embed="rId4">
            <a:extLst>
              <a:ext uri="{28A0092B-C50C-407E-A947-70E740481C1C}">
                <a14:useLocalDpi xmlns:a14="http://schemas.microsoft.com/office/drawing/2010/main" val="0"/>
              </a:ext>
            </a:extLst>
          </a:blip>
          <a:srcRect l="10390" r="10390"/>
          <a:stretch/>
        </p:blipFill>
        <p:spPr bwMode="auto">
          <a:xfrm>
            <a:off x="2286000" y="3962399"/>
            <a:ext cx="2743200" cy="254770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98862836"/>
      </p:ext>
    </p:extLst>
  </p:cSld>
  <p:clrMapOvr>
    <a:masterClrMapping/>
  </p:clrMapOvr>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2530" name="Rectangle 2"/>
          <p:cNvSpPr>
            <a:spLocks noGrp="1"/>
          </p:cNvSpPr>
          <p:nvPr>
            <p:ph type="title" idx="4294967295"/>
          </p:nvPr>
        </p:nvSpPr>
        <p:spPr>
          <a:xfrm>
            <a:off x="609600" y="274638"/>
            <a:ext cx="8077200" cy="868362"/>
          </a:xfrm>
        </p:spPr>
        <p:txBody>
          <a:bodyPr/>
          <a:lstStyle/>
          <a:p>
            <a:r>
              <a:rPr lang="en-US" dirty="0"/>
              <a:t>What Do These Have in Common?</a:t>
            </a:r>
            <a:endParaRPr lang="en-US" dirty="0" smtClean="0">
              <a:latin typeface="Calibri" panose="020F0502020204030204" pitchFamily="34" charset="0"/>
            </a:endParaRPr>
          </a:p>
        </p:txBody>
      </p:sp>
      <p:sp>
        <p:nvSpPr>
          <p:cNvPr id="22531" name="Rectangle 3"/>
          <p:cNvSpPr>
            <a:spLocks noGrp="1"/>
          </p:cNvSpPr>
          <p:nvPr>
            <p:ph type="body" idx="4294967295"/>
          </p:nvPr>
        </p:nvSpPr>
        <p:spPr>
          <a:xfrm>
            <a:off x="609600" y="1143000"/>
            <a:ext cx="8077200" cy="4983163"/>
          </a:xfrm>
        </p:spPr>
        <p:txBody>
          <a:bodyPr/>
          <a:lstStyle/>
          <a:p>
            <a:endParaRPr lang="en-US" sz="3000" dirty="0" smtClean="0">
              <a:latin typeface="Calibri" panose="020F0502020204030204" pitchFamily="34" charset="0"/>
            </a:endParaRPr>
          </a:p>
        </p:txBody>
      </p:sp>
      <p:pic>
        <p:nvPicPr>
          <p:cNvPr id="22532" name="Picture 4" descr="http://nutcasestudios.files.wordpress.com/2007/03/teapot.jpg"/>
          <p:cNvPicPr>
            <a:picLocks noChangeAspect="1" noChangeArrowheads="1"/>
          </p:cNvPicPr>
          <p:nvPr/>
        </p:nvPicPr>
        <p:blipFill>
          <a:blip r:embed="rId2">
            <a:clrChange>
              <a:clrFrom>
                <a:srgbClr val="F8F9F4"/>
              </a:clrFrom>
              <a:clrTo>
                <a:srgbClr val="F8F9F4">
                  <a:alpha val="0"/>
                </a:srgbClr>
              </a:clrTo>
            </a:clrChange>
            <a:extLst>
              <a:ext uri="{28A0092B-C50C-407E-A947-70E740481C1C}">
                <a14:useLocalDpi xmlns:a14="http://schemas.microsoft.com/office/drawing/2010/main" val="0"/>
              </a:ext>
            </a:extLst>
          </a:blip>
          <a:srcRect/>
          <a:stretch>
            <a:fillRect/>
          </a:stretch>
        </p:blipFill>
        <p:spPr bwMode="auto">
          <a:xfrm>
            <a:off x="0" y="1138506"/>
            <a:ext cx="5410200" cy="413741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2533" name="Picture 5" descr="http://www.greenbeanery.ca/bean/catalog/images/10496-1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3810000" y="2556461"/>
            <a:ext cx="5410200" cy="415995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208033824"/>
      </p:ext>
    </p:extLst>
  </p:cSld>
  <p:clrMapOvr>
    <a:masterClrMapping/>
  </p:clrMapOvr>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3554" name="Rectangle 2"/>
          <p:cNvSpPr>
            <a:spLocks noGrp="1"/>
          </p:cNvSpPr>
          <p:nvPr>
            <p:ph type="title" idx="4294967295"/>
          </p:nvPr>
        </p:nvSpPr>
        <p:spPr>
          <a:xfrm>
            <a:off x="609600" y="274638"/>
            <a:ext cx="8077200" cy="868362"/>
          </a:xfrm>
        </p:spPr>
        <p:txBody>
          <a:bodyPr/>
          <a:lstStyle/>
          <a:p>
            <a:r>
              <a:rPr lang="en-US" dirty="0"/>
              <a:t>What Do These Have in Common?</a:t>
            </a:r>
            <a:endParaRPr lang="en-US" dirty="0" smtClean="0">
              <a:latin typeface="Calibri" panose="020F0502020204030204" pitchFamily="34" charset="0"/>
            </a:endParaRPr>
          </a:p>
        </p:txBody>
      </p:sp>
      <p:sp>
        <p:nvSpPr>
          <p:cNvPr id="23555" name="Rectangle 3"/>
          <p:cNvSpPr>
            <a:spLocks noGrp="1"/>
          </p:cNvSpPr>
          <p:nvPr>
            <p:ph type="body" idx="4294967295"/>
          </p:nvPr>
        </p:nvSpPr>
        <p:spPr>
          <a:xfrm>
            <a:off x="609600" y="1143000"/>
            <a:ext cx="8077200" cy="4983163"/>
          </a:xfrm>
        </p:spPr>
        <p:txBody>
          <a:bodyPr/>
          <a:lstStyle/>
          <a:p>
            <a:endParaRPr lang="en-US" sz="3000" dirty="0" smtClean="0">
              <a:latin typeface="Calibri" panose="020F0502020204030204" pitchFamily="34" charset="0"/>
            </a:endParaRPr>
          </a:p>
        </p:txBody>
      </p:sp>
      <p:pic>
        <p:nvPicPr>
          <p:cNvPr id="23556" name="Picture 4" descr="http://upload.wikimedia.org/wikipedia/commons/5/50/B747-cockpit.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2400" y="1143000"/>
            <a:ext cx="487680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23557" name="Picture 5" descr="http://xcelsius.files.wordpress.com/2007/08/auto_dash.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114800" y="3048000"/>
            <a:ext cx="4876800" cy="3660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434156368"/>
      </p:ext>
    </p:extLst>
  </p:cSld>
  <p:clrMapOvr>
    <a:masterClrMapping/>
  </p:clrMapOvr>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4579" name="Rectangle 3"/>
          <p:cNvSpPr>
            <a:spLocks noGrp="1"/>
          </p:cNvSpPr>
          <p:nvPr>
            <p:ph type="title" idx="4294967295"/>
          </p:nvPr>
        </p:nvSpPr>
        <p:spPr>
          <a:xfrm>
            <a:off x="609600" y="274638"/>
            <a:ext cx="8077200" cy="868362"/>
          </a:xfrm>
        </p:spPr>
        <p:txBody>
          <a:bodyPr/>
          <a:lstStyle/>
          <a:p>
            <a:r>
              <a:rPr lang="en-US" dirty="0"/>
              <a:t>What Do These Have in Common?</a:t>
            </a:r>
            <a:endParaRPr lang="en-US" dirty="0" smtClean="0">
              <a:latin typeface="Calibri" panose="020F0502020204030204" pitchFamily="34" charset="0"/>
            </a:endParaRPr>
          </a:p>
        </p:txBody>
      </p:sp>
      <p:pic>
        <p:nvPicPr>
          <p:cNvPr id="24581" name="Picture 5" descr="http://www.letsgodigital.org/images/artikelen/25/leica_m8_zoom1.jpg"/>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l="3018" t="4312" r="2516" b="8356"/>
          <a:stretch>
            <a:fillRect/>
          </a:stretch>
        </p:blipFill>
        <p:spPr bwMode="auto">
          <a:xfrm>
            <a:off x="152400" y="1219200"/>
            <a:ext cx="4768850" cy="30861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6146" name="Picture 2" descr="http://www.stepbystep.com/wp-content/uploads/2013/01/How-to-Use-a-Digital-SLR-Camera.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648200" y="2480062"/>
            <a:ext cx="4267200" cy="40580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53943226"/>
      </p:ext>
    </p:extLst>
  </p:cSld>
  <p:clrMapOvr>
    <a:masterClrMapping/>
  </p:clrMapOvr>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5602" name="Rectangle 2"/>
          <p:cNvSpPr>
            <a:spLocks noGrp="1"/>
          </p:cNvSpPr>
          <p:nvPr>
            <p:ph type="title" idx="4294967295"/>
          </p:nvPr>
        </p:nvSpPr>
        <p:spPr>
          <a:xfrm>
            <a:off x="609600" y="274638"/>
            <a:ext cx="8077200" cy="868362"/>
          </a:xfrm>
        </p:spPr>
        <p:txBody>
          <a:bodyPr/>
          <a:lstStyle/>
          <a:p>
            <a:r>
              <a:rPr lang="en-US" dirty="0"/>
              <a:t>What Do These Have in Common?</a:t>
            </a:r>
            <a:endParaRPr lang="en-US" dirty="0" smtClean="0">
              <a:latin typeface="Calibri" panose="020F0502020204030204" pitchFamily="34" charset="0"/>
            </a:endParaRPr>
          </a:p>
        </p:txBody>
      </p:sp>
      <p:sp>
        <p:nvSpPr>
          <p:cNvPr id="25603" name="Rectangle 3"/>
          <p:cNvSpPr>
            <a:spLocks noGrp="1"/>
          </p:cNvSpPr>
          <p:nvPr>
            <p:ph type="body" idx="4294967295"/>
          </p:nvPr>
        </p:nvSpPr>
        <p:spPr>
          <a:xfrm>
            <a:off x="609600" y="1143000"/>
            <a:ext cx="8077200" cy="4983163"/>
          </a:xfrm>
        </p:spPr>
        <p:txBody>
          <a:bodyPr/>
          <a:lstStyle/>
          <a:p>
            <a:pPr marL="495300" indent="-495300" defTabSz="914400"/>
            <a:endParaRPr lang="en-US" dirty="0"/>
          </a:p>
          <a:p>
            <a:pPr marL="495300" indent="-495300" defTabSz="914400"/>
            <a:endParaRPr lang="en-US" dirty="0"/>
          </a:p>
          <a:p>
            <a:pPr marL="495300" indent="-495300" defTabSz="914400"/>
            <a:endParaRPr lang="en-US" dirty="0"/>
          </a:p>
          <a:p>
            <a:pPr marL="495300" indent="-495300" defTabSz="914400"/>
            <a:endParaRPr lang="en-US" dirty="0"/>
          </a:p>
          <a:p>
            <a:pPr marL="495300" indent="-495300" defTabSz="914400"/>
            <a:endParaRPr lang="en-US" dirty="0"/>
          </a:p>
          <a:p>
            <a:pPr marL="495300" indent="-495300" defTabSz="914400">
              <a:buFontTx/>
              <a:buAutoNum type="arabicPeriod"/>
            </a:pPr>
            <a:r>
              <a:rPr lang="en-US" dirty="0"/>
              <a:t>They are all designed by people</a:t>
            </a:r>
          </a:p>
          <a:p>
            <a:pPr marL="495300" indent="-495300" defTabSz="914400">
              <a:buFontTx/>
              <a:buAutoNum type="arabicPeriod"/>
            </a:pPr>
            <a:r>
              <a:rPr lang="en-US" dirty="0"/>
              <a:t>They are all used by people </a:t>
            </a:r>
          </a:p>
          <a:p>
            <a:pPr marL="0" indent="0" defTabSz="914400">
              <a:buNone/>
            </a:pPr>
            <a:endParaRPr lang="en-US" dirty="0" smtClean="0"/>
          </a:p>
        </p:txBody>
      </p:sp>
      <p:pic>
        <p:nvPicPr>
          <p:cNvPr id="25604"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1484313"/>
            <a:ext cx="3200400" cy="231933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5605" name="Picture 5" descr="http://tomlinsondouthat.files.wordpress.com/2008/05/thermostat.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657600" y="1484313"/>
            <a:ext cx="2376488" cy="23225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7" name="Picture 6" descr="http://www.greenbeanery.ca/bean/catalog/images/10496-10.jpg"/>
          <p:cNvPicPr>
            <a:picLocks noChangeAspect="1" noChangeArrowheads="1"/>
          </p:cNvPicPr>
          <p:nvPr/>
        </p:nvPicPr>
        <p:blipFill>
          <a:blip r:embed="rId5">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608320" y="1295400"/>
            <a:ext cx="3840480" cy="295292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Rectangle 1"/>
          <p:cNvSpPr/>
          <p:nvPr/>
        </p:nvSpPr>
        <p:spPr>
          <a:xfrm>
            <a:off x="381000" y="4038600"/>
            <a:ext cx="6400800" cy="13716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Tree>
    <p:extLst>
      <p:ext uri="{BB962C8B-B14F-4D97-AF65-F5344CB8AC3E}">
        <p14:creationId xmlns:p14="http://schemas.microsoft.com/office/powerpoint/2010/main" val="5813986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2"/>
                                        </p:tgtEl>
                                      </p:cBhvr>
                                    </p:animEffect>
                                    <p:set>
                                      <p:cBhvr>
                                        <p:cTn id="7" dur="1" fill="hold">
                                          <p:stCondLst>
                                            <p:cond delay="499"/>
                                          </p:stCondLst>
                                        </p:cTn>
                                        <p:tgtEl>
                                          <p:spTgt spid="2"/>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2"/>
          <p:cNvSpPr>
            <a:spLocks noChangeArrowheads="1"/>
          </p:cNvSpPr>
          <p:nvPr/>
        </p:nvSpPr>
        <p:spPr bwMode="auto">
          <a:xfrm>
            <a:off x="609600" y="5227320"/>
            <a:ext cx="7696200" cy="112014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Title 1"/>
          <p:cNvSpPr>
            <a:spLocks noGrp="1"/>
          </p:cNvSpPr>
          <p:nvPr>
            <p:ph type="title"/>
          </p:nvPr>
        </p:nvSpPr>
        <p:spPr/>
        <p:txBody>
          <a:bodyPr/>
          <a:lstStyle/>
          <a:p>
            <a:r>
              <a:rPr lang="en-US" dirty="0" smtClean="0"/>
              <a:t>Goals </a:t>
            </a:r>
            <a:r>
              <a:rPr lang="en-US" dirty="0"/>
              <a:t>of this </a:t>
            </a:r>
            <a:r>
              <a:rPr lang="en-US" dirty="0" smtClean="0"/>
              <a:t>Class </a:t>
            </a:r>
            <a:r>
              <a:rPr lang="en-US" sz="3200" dirty="0" smtClean="0"/>
              <a:t>(1/3)</a:t>
            </a:r>
            <a:endParaRPr lang="en-US" dirty="0"/>
          </a:p>
        </p:txBody>
      </p:sp>
      <p:sp>
        <p:nvSpPr>
          <p:cNvPr id="3" name="Content Placeholder 2"/>
          <p:cNvSpPr>
            <a:spLocks noGrp="1"/>
          </p:cNvSpPr>
          <p:nvPr>
            <p:ph idx="1"/>
          </p:nvPr>
        </p:nvSpPr>
        <p:spPr/>
        <p:txBody>
          <a:bodyPr/>
          <a:lstStyle/>
          <a:p>
            <a:r>
              <a:rPr lang="en-US" dirty="0"/>
              <a:t>Everything designed has some </a:t>
            </a:r>
            <a:r>
              <a:rPr lang="en-US" dirty="0" smtClean="0"/>
              <a:t>explicit </a:t>
            </a:r>
            <a:r>
              <a:rPr lang="en-US" dirty="0"/>
              <a:t>criteria</a:t>
            </a:r>
          </a:p>
          <a:p>
            <a:pPr lvl="1"/>
            <a:r>
              <a:rPr lang="en-US" dirty="0" smtClean="0"/>
              <a:t>Attractive</a:t>
            </a:r>
            <a:endParaRPr lang="en-US" dirty="0"/>
          </a:p>
          <a:p>
            <a:pPr lvl="1"/>
            <a:r>
              <a:rPr lang="en-US" dirty="0" smtClean="0"/>
              <a:t>Cost </a:t>
            </a:r>
            <a:r>
              <a:rPr lang="en-US" dirty="0"/>
              <a:t>effective to manufacture</a:t>
            </a:r>
          </a:p>
          <a:p>
            <a:pPr lvl="1"/>
            <a:r>
              <a:rPr lang="en-US" dirty="0" smtClean="0"/>
              <a:t>Durable</a:t>
            </a:r>
            <a:endParaRPr lang="en-US" dirty="0"/>
          </a:p>
          <a:p>
            <a:pPr lvl="1"/>
            <a:r>
              <a:rPr lang="en-US" dirty="0" smtClean="0"/>
              <a:t>Safe to use</a:t>
            </a:r>
            <a:endParaRPr lang="en-US" dirty="0"/>
          </a:p>
          <a:p>
            <a:pPr lvl="1"/>
            <a:r>
              <a:rPr lang="en-US" dirty="0"/>
              <a:t>Can hold hot water effectively</a:t>
            </a:r>
          </a:p>
          <a:p>
            <a:pPr lvl="1"/>
            <a:r>
              <a:rPr lang="en-US" dirty="0"/>
              <a:t>Separate </a:t>
            </a:r>
            <a:r>
              <a:rPr lang="en-US" dirty="0" smtClean="0"/>
              <a:t>tea leaves </a:t>
            </a:r>
            <a:r>
              <a:rPr lang="en-US" dirty="0"/>
              <a:t>from </a:t>
            </a:r>
            <a:r>
              <a:rPr lang="en-US" dirty="0" smtClean="0"/>
              <a:t>the tea</a:t>
            </a:r>
          </a:p>
          <a:p>
            <a:pPr lvl="1"/>
            <a:endParaRPr lang="en-US" sz="1600" dirty="0"/>
          </a:p>
          <a:p>
            <a:r>
              <a:rPr lang="en-US" dirty="0" smtClean="0"/>
              <a:t>This class: How to implement interactive </a:t>
            </a:r>
            <a:br>
              <a:rPr lang="en-US" dirty="0" smtClean="0"/>
            </a:br>
            <a:r>
              <a:rPr lang="en-US" dirty="0" smtClean="0"/>
              <a:t>designs that are useful, usable, and desirable?</a:t>
            </a:r>
            <a:endParaRPr lang="en-US" dirty="0"/>
          </a:p>
          <a:p>
            <a:endParaRPr lang="en-US" dirty="0"/>
          </a:p>
        </p:txBody>
      </p:sp>
      <p:pic>
        <p:nvPicPr>
          <p:cNvPr id="4" name="Picture 5" descr="http://www.greenbeanery.ca/bean/catalog/images/10496-10.jpg"/>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791200" y="2444750"/>
            <a:ext cx="3657600" cy="2813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35060979"/>
      </p:ext>
    </p:extLst>
  </p:cSld>
  <p:clrMapOvr>
    <a:masterClrMapping/>
  </p:clrMapOvr>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this </a:t>
            </a:r>
            <a:r>
              <a:rPr lang="en-US" dirty="0" smtClean="0"/>
              <a:t>Class </a:t>
            </a:r>
            <a:r>
              <a:rPr lang="en-US" sz="3200" dirty="0" smtClean="0"/>
              <a:t>(2/3)</a:t>
            </a:r>
            <a:endParaRPr lang="en-US" dirty="0"/>
          </a:p>
        </p:txBody>
      </p:sp>
      <p:sp>
        <p:nvSpPr>
          <p:cNvPr id="3" name="Content Placeholder 2"/>
          <p:cNvSpPr>
            <a:spLocks noGrp="1"/>
          </p:cNvSpPr>
          <p:nvPr>
            <p:ph idx="1"/>
          </p:nvPr>
        </p:nvSpPr>
        <p:spPr>
          <a:xfrm>
            <a:off x="609600" y="1219200"/>
            <a:ext cx="8077200" cy="4906963"/>
          </a:xfrm>
        </p:spPr>
        <p:txBody>
          <a:bodyPr/>
          <a:lstStyle/>
          <a:p>
            <a:r>
              <a:rPr lang="en-US" dirty="0" smtClean="0"/>
              <a:t>Experience in rapid prototyping </a:t>
            </a:r>
          </a:p>
          <a:p>
            <a:pPr lvl="1"/>
            <a:r>
              <a:rPr lang="en-US" dirty="0" smtClean="0"/>
              <a:t>Skills, understand what’s easy vs hard</a:t>
            </a:r>
            <a:endParaRPr lang="en-US" dirty="0"/>
          </a:p>
          <a:p>
            <a:r>
              <a:rPr lang="en-US" dirty="0" smtClean="0"/>
              <a:t>Express </a:t>
            </a:r>
            <a:r>
              <a:rPr lang="en-US" dirty="0"/>
              <a:t>one’s ideas in </a:t>
            </a:r>
            <a:r>
              <a:rPr lang="en-US" dirty="0" smtClean="0"/>
              <a:t>a computational form</a:t>
            </a:r>
          </a:p>
          <a:p>
            <a:pPr lvl="1"/>
            <a:r>
              <a:rPr lang="en-US" dirty="0" smtClean="0"/>
              <a:t>Modern prototyping tools &amp; HTML </a:t>
            </a:r>
            <a:r>
              <a:rPr lang="en-US" dirty="0"/>
              <a:t>+ CSS + JavaScript</a:t>
            </a:r>
          </a:p>
          <a:p>
            <a:r>
              <a:rPr lang="en-US" dirty="0"/>
              <a:t>(SSUI </a:t>
            </a:r>
            <a:r>
              <a:rPr lang="en-US" dirty="0" smtClean="0"/>
              <a:t>Lab - Section D) </a:t>
            </a:r>
            <a:r>
              <a:rPr lang="en-US" dirty="0"/>
              <a:t>More advanced web </a:t>
            </a:r>
            <a:r>
              <a:rPr lang="en-US" dirty="0" smtClean="0"/>
              <a:t>topics</a:t>
            </a:r>
          </a:p>
          <a:p>
            <a:pPr lvl="1"/>
            <a:r>
              <a:rPr lang="en-US" dirty="0" smtClean="0"/>
              <a:t>Responsive design, back-end, animation, </a:t>
            </a:r>
            <a:r>
              <a:rPr lang="en-US" dirty="0" err="1" smtClean="0"/>
              <a:t>etc</a:t>
            </a:r>
            <a:endParaRPr lang="en-US" dirty="0"/>
          </a:p>
          <a:p>
            <a:r>
              <a:rPr lang="en-US" dirty="0" smtClean="0"/>
              <a:t>Basic </a:t>
            </a:r>
            <a:r>
              <a:rPr lang="en-US" dirty="0"/>
              <a:t>terminology and approaches used by </a:t>
            </a:r>
            <a:r>
              <a:rPr lang="en-US" dirty="0" err="1" smtClean="0"/>
              <a:t>devs</a:t>
            </a:r>
            <a:r>
              <a:rPr lang="en-US" dirty="0" smtClean="0"/>
              <a:t>, </a:t>
            </a:r>
            <a:r>
              <a:rPr lang="en-US" dirty="0"/>
              <a:t>so you can </a:t>
            </a:r>
            <a:r>
              <a:rPr lang="en-US" dirty="0" smtClean="0"/>
              <a:t>work </a:t>
            </a:r>
            <a:r>
              <a:rPr lang="en-US" dirty="0"/>
              <a:t>effectively with </a:t>
            </a:r>
            <a:r>
              <a:rPr lang="en-US" dirty="0" smtClean="0"/>
              <a:t>them</a:t>
            </a:r>
          </a:p>
          <a:p>
            <a:pPr lvl="1"/>
            <a:r>
              <a:rPr lang="en-US" dirty="0"/>
              <a:t>Experience joy and frustration of programming </a:t>
            </a:r>
            <a:r>
              <a:rPr lang="en-US" dirty="0" smtClean="0"/>
              <a:t/>
            </a:r>
            <a:br>
              <a:rPr lang="en-US" dirty="0" smtClean="0"/>
            </a:br>
            <a:r>
              <a:rPr lang="en-US" dirty="0" smtClean="0"/>
              <a:t>(</a:t>
            </a:r>
            <a:r>
              <a:rPr lang="en-US" dirty="0"/>
              <a:t>and debugging) working </a:t>
            </a:r>
            <a:r>
              <a:rPr lang="en-US" dirty="0" smtClean="0"/>
              <a:t>prototypes</a:t>
            </a:r>
          </a:p>
        </p:txBody>
      </p:sp>
    </p:spTree>
    <p:extLst>
      <p:ext uri="{BB962C8B-B14F-4D97-AF65-F5344CB8AC3E}">
        <p14:creationId xmlns:p14="http://schemas.microsoft.com/office/powerpoint/2010/main" val="151556234"/>
      </p:ext>
    </p:extLst>
  </p:cSld>
  <p:clrMapOvr>
    <a:masterClrMapping/>
  </p:clrMapOvr>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sp>
        <p:nvSpPr>
          <p:cNvPr id="3" name="Content Placeholder 2"/>
          <p:cNvSpPr>
            <a:spLocks noGrp="1"/>
          </p:cNvSpPr>
          <p:nvPr>
            <p:ph idx="1"/>
          </p:nvPr>
        </p:nvSpPr>
        <p:spPr/>
        <p:txBody>
          <a:bodyPr/>
          <a:lstStyle/>
          <a:p>
            <a:endParaRPr lang="en-US" dirty="0"/>
          </a:p>
        </p:txBody>
      </p:sp>
      <p:pic>
        <p:nvPicPr>
          <p:cNvPr id="1026" name="Picture 2" descr="C:\Users\jasonh\Documents\Research\research - Media lib\hci\example - below the fold\wawf-login-1.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2401"/>
            <a:ext cx="8153400" cy="5789399"/>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35822054"/>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Goals of this </a:t>
            </a:r>
            <a:r>
              <a:rPr lang="en-US" dirty="0" smtClean="0"/>
              <a:t>Class </a:t>
            </a:r>
            <a:r>
              <a:rPr lang="en-US" sz="3200" dirty="0" smtClean="0"/>
              <a:t>(3/3)</a:t>
            </a:r>
            <a:endParaRPr lang="en-US" dirty="0"/>
          </a:p>
        </p:txBody>
      </p:sp>
      <p:sp>
        <p:nvSpPr>
          <p:cNvPr id="3" name="Content Placeholder 2"/>
          <p:cNvSpPr>
            <a:spLocks noGrp="1"/>
          </p:cNvSpPr>
          <p:nvPr>
            <p:ph idx="1"/>
          </p:nvPr>
        </p:nvSpPr>
        <p:spPr/>
        <p:txBody>
          <a:bodyPr/>
          <a:lstStyle/>
          <a:p>
            <a:r>
              <a:rPr lang="en-US" dirty="0" smtClean="0"/>
              <a:t>Basics </a:t>
            </a:r>
            <a:r>
              <a:rPr lang="en-US" dirty="0"/>
              <a:t>of human perception and cognition as </a:t>
            </a:r>
            <a:r>
              <a:rPr lang="en-US" dirty="0" smtClean="0"/>
              <a:t/>
            </a:r>
            <a:br>
              <a:rPr lang="en-US" dirty="0" smtClean="0"/>
            </a:br>
            <a:r>
              <a:rPr lang="en-US" dirty="0" smtClean="0"/>
              <a:t>it </a:t>
            </a:r>
            <a:r>
              <a:rPr lang="en-US" dirty="0"/>
              <a:t>relates to </a:t>
            </a:r>
            <a:r>
              <a:rPr lang="en-US" dirty="0" smtClean="0"/>
              <a:t>UX design</a:t>
            </a:r>
          </a:p>
          <a:p>
            <a:pPr lvl="1"/>
            <a:r>
              <a:rPr lang="en-US" dirty="0" smtClean="0"/>
              <a:t>Ex. Color, grouping, mental models, more</a:t>
            </a:r>
            <a:endParaRPr lang="en-US" dirty="0"/>
          </a:p>
          <a:p>
            <a:r>
              <a:rPr lang="en-US" dirty="0"/>
              <a:t>Design and conduct informal user tests of prototypes to find flaws with your interfaces</a:t>
            </a:r>
          </a:p>
          <a:p>
            <a:r>
              <a:rPr lang="en-US" dirty="0"/>
              <a:t>Get a taste for the future of HCI and UX design</a:t>
            </a:r>
          </a:p>
        </p:txBody>
      </p:sp>
    </p:spTree>
    <p:extLst>
      <p:ext uri="{BB962C8B-B14F-4D97-AF65-F5344CB8AC3E}">
        <p14:creationId xmlns:p14="http://schemas.microsoft.com/office/powerpoint/2010/main" val="15155623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609600" y="274638"/>
            <a:ext cx="8077200" cy="868362"/>
          </a:xfrm>
        </p:spPr>
        <p:txBody>
          <a:bodyPr/>
          <a:lstStyle/>
          <a:p>
            <a:r>
              <a:rPr lang="en-US" dirty="0" smtClean="0"/>
              <a:t>Interactive Computing Today is Desktop, Web, and Smartphone</a:t>
            </a:r>
            <a:endParaRPr lang="en-US" sz="3200" dirty="0" smtClean="0"/>
          </a:p>
        </p:txBody>
      </p:sp>
      <p:pic>
        <p:nvPicPr>
          <p:cNvPr id="11" name="Picture 4"/>
          <p:cNvPicPr>
            <a:picLocks noChangeAspect="1" noChangeArrowheads="1"/>
          </p:cNvPicPr>
          <p:nvPr/>
        </p:nvPicPr>
        <p:blipFill rotWithShape="1">
          <a:blip r:embed="rId3">
            <a:extLst>
              <a:ext uri="{28A0092B-C50C-407E-A947-70E740481C1C}">
                <a14:useLocalDpi xmlns:a14="http://schemas.microsoft.com/office/drawing/2010/main" val="0"/>
              </a:ext>
            </a:extLst>
          </a:blip>
          <a:srcRect r="8544"/>
          <a:stretch/>
        </p:blipFill>
        <p:spPr bwMode="auto">
          <a:xfrm>
            <a:off x="685801" y="1676400"/>
            <a:ext cx="3551281" cy="217885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8"/>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85800" y="3962400"/>
            <a:ext cx="3553211" cy="26639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4" name="Picture 2"/>
          <p:cNvPicPr>
            <a:picLocks noChangeAspect="1" noChangeArrowheads="1"/>
          </p:cNvPicPr>
          <p:nvPr/>
        </p:nvPicPr>
        <p:blipFill rotWithShape="1">
          <a:blip r:embed="rId5">
            <a:extLst>
              <a:ext uri="{28A0092B-C50C-407E-A947-70E740481C1C}">
                <a14:useLocalDpi xmlns:a14="http://schemas.microsoft.com/office/drawing/2010/main" val="0"/>
              </a:ext>
            </a:extLst>
          </a:blip>
          <a:srcRect l="6050" t="13507" r="22717" b="11042"/>
          <a:stretch/>
        </p:blipFill>
        <p:spPr bwMode="auto">
          <a:xfrm>
            <a:off x="4424964" y="3962400"/>
            <a:ext cx="3676191" cy="26609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7" name="Picture 2" descr="https://lh6.ggpht.com/oxdTH6PDCgkz-6TkodfJc6fK3-xFsz_voyqslO2blEbAP0pow8R32KlS4sTPWS4j3A=w12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09724" y="1676400"/>
            <a:ext cx="1335023" cy="1335024"/>
          </a:xfrm>
          <a:prstGeom prst="rect">
            <a:avLst/>
          </a:prstGeom>
          <a:noFill/>
          <a:effectLst>
            <a:softEdge rad="12700"/>
          </a:effectLst>
          <a:extLst>
            <a:ext uri="{909E8E84-426E-40DD-AFC4-6F175D3DCCD1}">
              <a14:hiddenFill xmlns:a14="http://schemas.microsoft.com/office/drawing/2010/main">
                <a:solidFill>
                  <a:srgbClr val="FFFFFF"/>
                </a:solidFill>
              </a14:hiddenFill>
            </a:ext>
          </a:extLst>
        </p:spPr>
      </p:pic>
      <p:pic>
        <p:nvPicPr>
          <p:cNvPr id="15" name="Picture 2" descr="https://lh6.ggpht.com/M9q_Zs_CRt2rbA41nTMhrPqiBxhUEUN8Z1f_mn9m89_TiHbIbUF8hjnc_zwevvLsRIJy=w300"/>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5507004" y="2099077"/>
            <a:ext cx="1333500" cy="1333500"/>
          </a:xfrm>
          <a:prstGeom prst="rect">
            <a:avLst/>
          </a:prstGeom>
          <a:noFill/>
          <a:extLst>
            <a:ext uri="{909E8E84-426E-40DD-AFC4-6F175D3DCCD1}">
              <a14:hiddenFill xmlns:a14="http://schemas.microsoft.com/office/drawing/2010/main">
                <a:solidFill>
                  <a:srgbClr val="FFFFFF"/>
                </a:solidFill>
              </a14:hiddenFill>
            </a:ext>
          </a:extLst>
        </p:spPr>
      </p:pic>
      <p:pic>
        <p:nvPicPr>
          <p:cNvPr id="16" name="Picture 2" descr="https://encrypted-tbn1.google.com/images?q=tbn:ANd9GcRejEt9lEmJn9XZYPr5aPBO1GR5m--ySvxAk0W8Cesjp4OLf-_GZA"/>
          <p:cNvPicPr>
            <a:picLocks noChangeAspect="1" noChangeArrowheads="1"/>
          </p:cNvPicPr>
          <p:nvPr/>
        </p:nvPicPr>
        <p:blipFill rotWithShape="1">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31100"/>
          <a:stretch/>
        </p:blipFill>
        <p:spPr bwMode="auto">
          <a:xfrm>
            <a:off x="6215452" y="2468880"/>
            <a:ext cx="2499572" cy="149352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00597363"/>
      </p:ext>
    </p:extLst>
  </p:cSld>
  <p:clrMapOvr>
    <a:masterClrMapping/>
  </p:clrMapOvr>
  <p:transition>
    <p:dissolv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082" name="Rectangle 2"/>
          <p:cNvSpPr>
            <a:spLocks noGrp="1"/>
          </p:cNvSpPr>
          <p:nvPr>
            <p:ph type="title" idx="4294967295"/>
          </p:nvPr>
        </p:nvSpPr>
        <p:spPr>
          <a:xfrm>
            <a:off x="609600" y="274638"/>
            <a:ext cx="8077200" cy="868362"/>
          </a:xfrm>
        </p:spPr>
        <p:txBody>
          <a:bodyPr/>
          <a:lstStyle/>
          <a:p>
            <a:r>
              <a:rPr lang="en-US" dirty="0" smtClean="0"/>
              <a:t>But Interactive Computing Starting </a:t>
            </a:r>
            <a:br>
              <a:rPr lang="en-US" dirty="0" smtClean="0"/>
            </a:br>
            <a:r>
              <a:rPr lang="en-US" dirty="0" smtClean="0"/>
              <a:t>to Break Out into Physical World</a:t>
            </a:r>
          </a:p>
        </p:txBody>
      </p:sp>
      <p:sp>
        <p:nvSpPr>
          <p:cNvPr id="46083" name="Rectangle 3"/>
          <p:cNvSpPr>
            <a:spLocks noGrp="1"/>
          </p:cNvSpPr>
          <p:nvPr>
            <p:ph type="body" idx="4294967295"/>
          </p:nvPr>
        </p:nvSpPr>
        <p:spPr>
          <a:xfrm>
            <a:off x="609600" y="1646237"/>
            <a:ext cx="8077200" cy="4983163"/>
          </a:xfrm>
        </p:spPr>
        <p:txBody>
          <a:bodyPr/>
          <a:lstStyle/>
          <a:p>
            <a:r>
              <a:rPr lang="en-US" sz="3000" dirty="0" smtClean="0"/>
              <a:t>We are in the early parts of third phase </a:t>
            </a:r>
            <a:br>
              <a:rPr lang="en-US" sz="3000" dirty="0" smtClean="0"/>
            </a:br>
            <a:r>
              <a:rPr lang="en-US" sz="3000" dirty="0" smtClean="0"/>
              <a:t>of computing</a:t>
            </a:r>
          </a:p>
          <a:p>
            <a:pPr lvl="1"/>
            <a:r>
              <a:rPr lang="en-US" sz="2600" dirty="0" smtClean="0"/>
              <a:t>First: computation</a:t>
            </a:r>
          </a:p>
          <a:p>
            <a:pPr lvl="1"/>
            <a:r>
              <a:rPr lang="en-US" sz="2600" dirty="0" smtClean="0"/>
              <a:t>Second: communication</a:t>
            </a:r>
          </a:p>
          <a:p>
            <a:pPr lvl="1"/>
            <a:r>
              <a:rPr lang="en-US" sz="2600" dirty="0" smtClean="0"/>
              <a:t>Third: Ubiquitous computing</a:t>
            </a:r>
            <a:br>
              <a:rPr lang="en-US" sz="2600" dirty="0" smtClean="0"/>
            </a:br>
            <a:r>
              <a:rPr lang="en-US" sz="2600" dirty="0" smtClean="0"/>
              <a:t>		   Pervasive computing </a:t>
            </a:r>
            <a:br>
              <a:rPr lang="en-US" sz="2600" dirty="0" smtClean="0"/>
            </a:br>
            <a:r>
              <a:rPr lang="en-US" sz="2600" dirty="0"/>
              <a:t>		 </a:t>
            </a:r>
            <a:r>
              <a:rPr lang="en-US" sz="2600" dirty="0" smtClean="0"/>
              <a:t>  Internet of Things</a:t>
            </a:r>
          </a:p>
        </p:txBody>
      </p:sp>
      <p:sp>
        <p:nvSpPr>
          <p:cNvPr id="46084" name="AutoShape 6" descr="The image “http://www.moreaucatholic.org/support/images/fundraiser-laptop.gif” cannot be displayed, because it contains errors."/>
          <p:cNvSpPr>
            <a:spLocks noChangeAspect="1" noChangeArrowheads="1"/>
          </p:cNvSpPr>
          <p:nvPr/>
        </p:nvSpPr>
        <p:spPr bwMode="auto">
          <a:xfrm>
            <a:off x="7397750" y="7739063"/>
            <a:ext cx="304800" cy="304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lstStyle/>
          <a:p>
            <a:endParaRPr lang="en-US">
              <a:latin typeface="+mj-lt"/>
            </a:endParaRPr>
          </a:p>
        </p:txBody>
      </p:sp>
    </p:spTree>
    <p:extLst>
      <p:ext uri="{BB962C8B-B14F-4D97-AF65-F5344CB8AC3E}">
        <p14:creationId xmlns:p14="http://schemas.microsoft.com/office/powerpoint/2010/main" val="961581732"/>
      </p:ext>
    </p:extLst>
  </p:cSld>
  <p:clrMapOvr>
    <a:masterClrMapping/>
  </p:clrMapOvr>
  <p:transition>
    <p:dissolv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7106" name="Rectangle 2"/>
          <p:cNvSpPr>
            <a:spLocks noGrp="1"/>
          </p:cNvSpPr>
          <p:nvPr>
            <p:ph type="title" idx="4294967295"/>
          </p:nvPr>
        </p:nvSpPr>
        <p:spPr>
          <a:xfrm>
            <a:off x="609600" y="274638"/>
            <a:ext cx="8077200" cy="868362"/>
          </a:xfrm>
        </p:spPr>
        <p:txBody>
          <a:bodyPr/>
          <a:lstStyle/>
          <a:p>
            <a:r>
              <a:rPr lang="en-US" dirty="0" smtClean="0"/>
              <a:t>Computing is Everywhere</a:t>
            </a:r>
            <a:endParaRPr lang="en-US" sz="3200" dirty="0" smtClean="0"/>
          </a:p>
        </p:txBody>
      </p:sp>
      <p:pic>
        <p:nvPicPr>
          <p:cNvPr id="47107" name="Picture 5" descr="smart-toile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2400" y="3890963"/>
            <a:ext cx="1693607" cy="230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1" name="Picture 10" descr="http://www.ubergizmo.com/photos/surfsurfboard.jpg"/>
          <p:cNvPicPr>
            <a:picLocks noChangeAspect="1" noChangeArrowheads="1"/>
          </p:cNvPicPr>
          <p:nvPr/>
        </p:nvPicPr>
        <p:blipFill rotWithShape="1">
          <a:blip r:embed="rId4">
            <a:extLst>
              <a:ext uri="{28A0092B-C50C-407E-A947-70E740481C1C}">
                <a14:useLocalDpi xmlns:a14="http://schemas.microsoft.com/office/drawing/2010/main" val="0"/>
              </a:ext>
            </a:extLst>
          </a:blip>
          <a:srcRect t="27879" b="10542"/>
          <a:stretch/>
        </p:blipFill>
        <p:spPr bwMode="auto">
          <a:xfrm>
            <a:off x="2705100" y="1371600"/>
            <a:ext cx="3649309" cy="234086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2" name="Picture 4" descr="anoto-pen"/>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6553200" y="1371601"/>
            <a:ext cx="2362200" cy="23415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3" name="Picture 5" descr="645022413461210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9448800" y="679450"/>
            <a:ext cx="6324600" cy="162083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4" name="Picture 3" descr="357319B_s"/>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160020" y="1371601"/>
            <a:ext cx="2340864" cy="234086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2" name="Picture 14" descr="http://www.blogcdn.com/www.engadget.com/media/2010/06/kinect-pr-top-1.jpg"/>
          <p:cNvPicPr>
            <a:picLocks noChangeAspect="1" noChangeArrowheads="1"/>
          </p:cNvPicPr>
          <p:nvPr/>
        </p:nvPicPr>
        <p:blipFill>
          <a:blip r:embed="rId8">
            <a:clrChange>
              <a:clrFrom>
                <a:srgbClr val="FFFFFF"/>
              </a:clrFrom>
              <a:clrTo>
                <a:srgbClr val="FFFFFF">
                  <a:alpha val="0"/>
                </a:srgbClr>
              </a:clrTo>
            </a:clrChange>
            <a:extLst>
              <a:ext uri="{28A0092B-C50C-407E-A947-70E740481C1C}">
                <a14:useLocalDpi xmlns:a14="http://schemas.microsoft.com/office/drawing/2010/main" val="0"/>
              </a:ext>
            </a:extLst>
          </a:blip>
          <a:srcRect b="27489"/>
          <a:stretch>
            <a:fillRect/>
          </a:stretch>
        </p:blipFill>
        <p:spPr bwMode="auto">
          <a:xfrm>
            <a:off x="9101613" y="5410200"/>
            <a:ext cx="4167187" cy="15509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13" name="Picture 7" descr="The image “http://www.netsurf.com/nsr/img/roomba.jpg” cannot be displayed, because it contains errors."/>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2192000" y="2743200"/>
            <a:ext cx="2362200" cy="25908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10" name="Picture 7" descr="24_CR_News_yahooreuters"/>
          <p:cNvPicPr>
            <a:picLocks noChangeAspect="1" noChangeArrowheads="1"/>
          </p:cNvPicPr>
          <p:nvPr/>
        </p:nvPicPr>
        <p:blipFill>
          <a:blip r:embed="rId10">
            <a:extLst>
              <a:ext uri="{28A0092B-C50C-407E-A947-70E740481C1C}">
                <a14:useLocalDpi xmlns:a14="http://schemas.microsoft.com/office/drawing/2010/main" val="0"/>
              </a:ext>
            </a:extLst>
          </a:blip>
          <a:srcRect/>
          <a:stretch>
            <a:fillRect/>
          </a:stretch>
        </p:blipFill>
        <p:spPr bwMode="auto">
          <a:xfrm>
            <a:off x="5954066" y="4248912"/>
            <a:ext cx="2961334" cy="230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47109" name="Picture 6" descr="6696148614869126"/>
          <p:cNvPicPr>
            <a:picLocks noChangeAspect="1" noChangeArrowheads="1"/>
          </p:cNvPicPr>
          <p:nvPr/>
        </p:nvPicPr>
        <p:blipFill>
          <a:blip r:embed="rId11">
            <a:extLst>
              <a:ext uri="{28A0092B-C50C-407E-A947-70E740481C1C}">
                <a14:useLocalDpi xmlns:a14="http://schemas.microsoft.com/office/drawing/2010/main" val="0"/>
              </a:ext>
            </a:extLst>
          </a:blip>
          <a:srcRect/>
          <a:stretch>
            <a:fillRect/>
          </a:stretch>
        </p:blipFill>
        <p:spPr bwMode="auto">
          <a:xfrm>
            <a:off x="2385552" y="3906838"/>
            <a:ext cx="3710448" cy="230428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4281496"/>
      </p:ext>
    </p:extLst>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24994" name="Rectangle 2"/>
          <p:cNvSpPr>
            <a:spLocks noGrp="1" noChangeArrowheads="1"/>
          </p:cNvSpPr>
          <p:nvPr>
            <p:ph type="title"/>
          </p:nvPr>
        </p:nvSpPr>
        <p:spPr/>
        <p:txBody>
          <a:bodyPr/>
          <a:lstStyle/>
          <a:p>
            <a:r>
              <a:rPr lang="en-US" dirty="0" smtClean="0"/>
              <a:t>Some New UX Design Challenges</a:t>
            </a:r>
            <a:endParaRPr lang="en-US" dirty="0"/>
          </a:p>
        </p:txBody>
      </p:sp>
      <p:sp>
        <p:nvSpPr>
          <p:cNvPr id="2" name="Content Placeholder 1"/>
          <p:cNvSpPr>
            <a:spLocks noGrp="1"/>
          </p:cNvSpPr>
          <p:nvPr>
            <p:ph idx="1"/>
          </p:nvPr>
        </p:nvSpPr>
        <p:spPr>
          <a:xfrm>
            <a:off x="609600" y="1219200"/>
            <a:ext cx="8305800" cy="4525963"/>
          </a:xfrm>
        </p:spPr>
        <p:txBody>
          <a:bodyPr/>
          <a:lstStyle/>
          <a:p>
            <a:r>
              <a:rPr lang="en-US" dirty="0" smtClean="0"/>
              <a:t>Autonomous vehicles</a:t>
            </a:r>
          </a:p>
          <a:p>
            <a:pPr lvl="1"/>
            <a:r>
              <a:rPr lang="en-US" dirty="0" smtClean="0"/>
              <a:t>How to interact with passengers and pedestrians?</a:t>
            </a:r>
          </a:p>
          <a:p>
            <a:r>
              <a:rPr lang="en-US" dirty="0" smtClean="0"/>
              <a:t>Artificial intelligence</a:t>
            </a:r>
          </a:p>
          <a:p>
            <a:pPr lvl="1"/>
            <a:r>
              <a:rPr lang="en-US" dirty="0" smtClean="0"/>
              <a:t>Best combination of people and computers?</a:t>
            </a:r>
          </a:p>
          <a:p>
            <a:pPr lvl="1"/>
            <a:r>
              <a:rPr lang="en-US" dirty="0" smtClean="0"/>
              <a:t>Ex. Doctors making diagnoses</a:t>
            </a:r>
          </a:p>
          <a:p>
            <a:r>
              <a:rPr lang="en-US" dirty="0" smtClean="0"/>
              <a:t>Conversational UIs</a:t>
            </a:r>
          </a:p>
          <a:p>
            <a:pPr lvl="1"/>
            <a:r>
              <a:rPr lang="en-US" dirty="0" smtClean="0"/>
              <a:t>How to interact with voice only?</a:t>
            </a:r>
          </a:p>
          <a:p>
            <a:pPr lvl="1"/>
            <a:r>
              <a:rPr lang="en-US" dirty="0" smtClean="0"/>
              <a:t>What happens when intelligent agents everywhere?</a:t>
            </a:r>
          </a:p>
          <a:p>
            <a:r>
              <a:rPr lang="en-US" dirty="0" smtClean="0"/>
              <a:t>Information visualization</a:t>
            </a:r>
          </a:p>
          <a:p>
            <a:pPr lvl="1"/>
            <a:r>
              <a:rPr lang="en-US" dirty="0" smtClean="0"/>
              <a:t>How to understand millions or billions of data points?</a:t>
            </a:r>
            <a:endParaRPr lang="en-US" dirty="0"/>
          </a:p>
        </p:txBody>
      </p:sp>
    </p:spTree>
    <p:extLst>
      <p:ext uri="{BB962C8B-B14F-4D97-AF65-F5344CB8AC3E}">
        <p14:creationId xmlns:p14="http://schemas.microsoft.com/office/powerpoint/2010/main" val="3579358604"/>
      </p:ext>
    </p:extLst>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Syllabus and Course Resources</a:t>
            </a:r>
            <a:endParaRPr lang="en-US" dirty="0"/>
          </a:p>
        </p:txBody>
      </p:sp>
      <p:sp>
        <p:nvSpPr>
          <p:cNvPr id="3" name="Content Placeholder 2"/>
          <p:cNvSpPr>
            <a:spLocks noGrp="1"/>
          </p:cNvSpPr>
          <p:nvPr>
            <p:ph idx="1"/>
          </p:nvPr>
        </p:nvSpPr>
        <p:spPr>
          <a:xfrm>
            <a:off x="609600" y="1371600"/>
            <a:ext cx="8077200" cy="4525963"/>
          </a:xfrm>
        </p:spPr>
        <p:txBody>
          <a:bodyPr/>
          <a:lstStyle/>
          <a:p>
            <a:r>
              <a:rPr lang="en-US" dirty="0" smtClean="0"/>
              <a:t>Available via Google Docs (save </a:t>
            </a:r>
            <a:r>
              <a:rPr lang="en-US" dirty="0"/>
              <a:t>some trees)</a:t>
            </a:r>
            <a:endParaRPr lang="en-US" dirty="0" smtClean="0"/>
          </a:p>
          <a:p>
            <a:pPr lvl="1"/>
            <a:r>
              <a:rPr lang="en-US" u="sng" dirty="0">
                <a:hlinkClick r:id="rId2"/>
              </a:rPr>
              <a:t>https://goo.gl/wrvhry</a:t>
            </a:r>
            <a:r>
              <a:rPr lang="en-US" dirty="0"/>
              <a:t> </a:t>
            </a:r>
            <a:endParaRPr lang="en-US" dirty="0" smtClean="0"/>
          </a:p>
          <a:p>
            <a:pPr lvl="1"/>
            <a:r>
              <a:rPr lang="en-US" dirty="0" smtClean="0"/>
              <a:t>Has links to the other items below</a:t>
            </a:r>
          </a:p>
          <a:p>
            <a:r>
              <a:rPr lang="en-US" dirty="0" smtClean="0"/>
              <a:t>Canvas</a:t>
            </a:r>
          </a:p>
          <a:p>
            <a:pPr lvl="1"/>
            <a:r>
              <a:rPr lang="en-US" u="sng" dirty="0">
                <a:hlinkClick r:id="rId3"/>
              </a:rPr>
              <a:t>https://canvas.cmu.edu/courses/6395</a:t>
            </a:r>
            <a:endParaRPr lang="en-US" dirty="0"/>
          </a:p>
          <a:p>
            <a:pPr lvl="1"/>
            <a:r>
              <a:rPr lang="en-US" dirty="0" smtClean="0"/>
              <a:t>Use for getting slides and submitting </a:t>
            </a:r>
            <a:r>
              <a:rPr lang="en-US" dirty="0" err="1" smtClean="0"/>
              <a:t>homeworks</a:t>
            </a:r>
            <a:endParaRPr lang="en-US" dirty="0" smtClean="0"/>
          </a:p>
          <a:p>
            <a:r>
              <a:rPr lang="en-US" dirty="0" smtClean="0"/>
              <a:t>Piazza</a:t>
            </a:r>
          </a:p>
          <a:p>
            <a:pPr lvl="1"/>
            <a:r>
              <a:rPr lang="en-US" dirty="0" smtClean="0">
                <a:hlinkClick r:id="rId4"/>
              </a:rPr>
              <a:t>http://piazza.com/cmu/fall2018/0543005630</a:t>
            </a:r>
            <a:r>
              <a:rPr lang="en-US" dirty="0" smtClean="0"/>
              <a:t> </a:t>
            </a:r>
            <a:endParaRPr lang="en-US" u="sng" dirty="0" smtClean="0"/>
          </a:p>
          <a:p>
            <a:pPr lvl="1"/>
            <a:r>
              <a:rPr lang="en-US" dirty="0" smtClean="0"/>
              <a:t>Use for asking and answering questions</a:t>
            </a:r>
          </a:p>
          <a:p>
            <a:pPr lvl="1"/>
            <a:r>
              <a:rPr lang="en-US" dirty="0" smtClean="0"/>
              <a:t>Use this link to add yourself</a:t>
            </a:r>
          </a:p>
          <a:p>
            <a:endParaRPr lang="en-US" dirty="0"/>
          </a:p>
        </p:txBody>
      </p:sp>
      <p:sp>
        <p:nvSpPr>
          <p:cNvPr id="4" name="Rectangle 3"/>
          <p:cNvSpPr/>
          <p:nvPr/>
        </p:nvSpPr>
        <p:spPr>
          <a:xfrm>
            <a:off x="-2971800" y="1676400"/>
            <a:ext cx="2438400" cy="30480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dirty="0" smtClean="0">
                <a:solidFill>
                  <a:schemeClr val="tx1"/>
                </a:solidFill>
              </a:rPr>
              <a:t>Update this each semester</a:t>
            </a:r>
            <a:endParaRPr lang="en-US" dirty="0">
              <a:solidFill>
                <a:schemeClr val="tx1"/>
              </a:solidFill>
            </a:endParaRPr>
          </a:p>
        </p:txBody>
      </p:sp>
    </p:spTree>
    <p:extLst>
      <p:ext uri="{BB962C8B-B14F-4D97-AF65-F5344CB8AC3E}">
        <p14:creationId xmlns:p14="http://schemas.microsoft.com/office/powerpoint/2010/main" val="1931452562"/>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a:xfrm>
            <a:off x="609600" y="990600"/>
            <a:ext cx="8382000" cy="4525963"/>
          </a:xfrm>
        </p:spPr>
        <p:txBody>
          <a:bodyPr/>
          <a:lstStyle/>
          <a:p>
            <a:r>
              <a:rPr lang="en-US" dirty="0" smtClean="0"/>
              <a:t>PUI (Sections A, B, C)</a:t>
            </a:r>
          </a:p>
          <a:p>
            <a:pPr lvl="1"/>
            <a:r>
              <a:rPr lang="en-US" dirty="0" smtClean="0"/>
              <a:t>At least intro to computer science / programming</a:t>
            </a:r>
          </a:p>
          <a:p>
            <a:pPr lvl="1"/>
            <a:r>
              <a:rPr lang="en-US" dirty="0" smtClean="0"/>
              <a:t>“Can </a:t>
            </a:r>
            <a:r>
              <a:rPr lang="en-US" dirty="0"/>
              <a:t>successfully write a 300 line program in </a:t>
            </a:r>
            <a:r>
              <a:rPr lang="en-US" dirty="0" smtClean="0"/>
              <a:t>48 hours”</a:t>
            </a:r>
            <a:endParaRPr lang="en-US" sz="500" dirty="0"/>
          </a:p>
          <a:p>
            <a:pPr lvl="1"/>
            <a:r>
              <a:rPr lang="en-US" dirty="0" smtClean="0"/>
              <a:t>Note: This is HW0 due on Friday</a:t>
            </a:r>
          </a:p>
          <a:p>
            <a:r>
              <a:rPr lang="en-US" dirty="0" smtClean="0"/>
              <a:t>SSUI Lab (Section D)</a:t>
            </a:r>
          </a:p>
          <a:p>
            <a:pPr lvl="1"/>
            <a:r>
              <a:rPr lang="en-US" dirty="0" smtClean="0"/>
              <a:t>Extensive programming experience</a:t>
            </a:r>
          </a:p>
          <a:p>
            <a:r>
              <a:rPr lang="en-US" dirty="0" smtClean="0"/>
              <a:t>We expect students to already have basic knowledge of HTML and CSS</a:t>
            </a:r>
          </a:p>
          <a:p>
            <a:pPr lvl="1"/>
            <a:r>
              <a:rPr lang="en-US" dirty="0" smtClean="0"/>
              <a:t>If not, Khan Academy, </a:t>
            </a:r>
            <a:r>
              <a:rPr lang="en-US" dirty="0" err="1" smtClean="0"/>
              <a:t>Codecademy</a:t>
            </a:r>
            <a:r>
              <a:rPr lang="en-US" dirty="0" smtClean="0"/>
              <a:t>, w3schools, </a:t>
            </a:r>
            <a:r>
              <a:rPr lang="en-US" dirty="0" err="1" smtClean="0"/>
              <a:t>etc</a:t>
            </a:r>
            <a:endParaRPr lang="en-US" dirty="0" smtClean="0"/>
          </a:p>
          <a:p>
            <a:pPr lvl="1"/>
            <a:r>
              <a:rPr lang="en-US" dirty="0" smtClean="0"/>
              <a:t>Start learning basics of HTML and CSS on your own</a:t>
            </a:r>
          </a:p>
          <a:p>
            <a:pPr lvl="1"/>
            <a:r>
              <a:rPr lang="en-US" dirty="0"/>
              <a:t>Will have a refresher in one of the </a:t>
            </a:r>
            <a:r>
              <a:rPr lang="en-US" dirty="0" smtClean="0"/>
              <a:t>labs</a:t>
            </a:r>
            <a:endParaRPr lang="en-US" dirty="0"/>
          </a:p>
        </p:txBody>
      </p:sp>
    </p:spTree>
    <p:extLst>
      <p:ext uri="{BB962C8B-B14F-4D97-AF65-F5344CB8AC3E}">
        <p14:creationId xmlns:p14="http://schemas.microsoft.com/office/powerpoint/2010/main" val="647009041"/>
      </p:ext>
    </p:extLst>
  </p:cSld>
  <p:clrMapOvr>
    <a:masterClrMapping/>
  </p:clrMapOvr>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Prerequisites</a:t>
            </a:r>
            <a:endParaRPr lang="en-US" dirty="0"/>
          </a:p>
        </p:txBody>
      </p:sp>
      <p:sp>
        <p:nvSpPr>
          <p:cNvPr id="3" name="Content Placeholder 2"/>
          <p:cNvSpPr>
            <a:spLocks noGrp="1"/>
          </p:cNvSpPr>
          <p:nvPr>
            <p:ph idx="1"/>
          </p:nvPr>
        </p:nvSpPr>
        <p:spPr>
          <a:xfrm>
            <a:off x="609600" y="1295400"/>
            <a:ext cx="8382000" cy="4525963"/>
          </a:xfrm>
        </p:spPr>
        <p:txBody>
          <a:bodyPr/>
          <a:lstStyle/>
          <a:p>
            <a:r>
              <a:rPr lang="en-US" dirty="0" smtClean="0"/>
              <a:t>What you should know about HTML</a:t>
            </a:r>
          </a:p>
          <a:p>
            <a:pPr lvl="1"/>
            <a:r>
              <a:rPr lang="en-US" dirty="0" smtClean="0"/>
              <a:t>Can put together a very basic web page</a:t>
            </a:r>
          </a:p>
          <a:p>
            <a:pPr lvl="1"/>
            <a:r>
              <a:rPr lang="en-US" dirty="0" smtClean="0"/>
              <a:t>Understand how to use </a:t>
            </a:r>
            <a:r>
              <a:rPr lang="en-US" dirty="0" smtClean="0">
                <a:latin typeface="Consolas" panose="020B0609020204030204" pitchFamily="49" charset="0"/>
                <a:cs typeface="Consolas" panose="020B0609020204030204" pitchFamily="49" charset="0"/>
              </a:rPr>
              <a:t>&lt;div&gt; &lt;a&gt; &lt;</a:t>
            </a:r>
            <a:r>
              <a:rPr lang="en-US" dirty="0" err="1" smtClean="0">
                <a:latin typeface="Consolas" panose="020B0609020204030204" pitchFamily="49" charset="0"/>
                <a:cs typeface="Consolas" panose="020B0609020204030204" pitchFamily="49" charset="0"/>
              </a:rPr>
              <a:t>img</a:t>
            </a:r>
            <a:r>
              <a:rPr lang="en-US" dirty="0" smtClean="0">
                <a:latin typeface="Consolas" panose="020B0609020204030204" pitchFamily="49" charset="0"/>
                <a:cs typeface="Consolas" panose="020B0609020204030204" pitchFamily="49" charset="0"/>
              </a:rPr>
              <a:t>&gt; &lt;p&gt;</a:t>
            </a:r>
          </a:p>
          <a:p>
            <a:pPr lvl="1"/>
            <a:r>
              <a:rPr lang="en-US" dirty="0" smtClean="0"/>
              <a:t>How to include a CSS file in the HTML</a:t>
            </a:r>
          </a:p>
          <a:p>
            <a:r>
              <a:rPr lang="en-US" dirty="0" smtClean="0"/>
              <a:t>… CSS</a:t>
            </a:r>
          </a:p>
          <a:p>
            <a:pPr lvl="1"/>
            <a:r>
              <a:rPr lang="en-US" dirty="0" smtClean="0"/>
              <a:t>Setting background color, font, size</a:t>
            </a:r>
          </a:p>
          <a:p>
            <a:r>
              <a:rPr lang="en-US" dirty="0"/>
              <a:t>… </a:t>
            </a:r>
            <a:r>
              <a:rPr lang="en-US" dirty="0" smtClean="0"/>
              <a:t>JavaScript</a:t>
            </a:r>
          </a:p>
          <a:p>
            <a:pPr lvl="1"/>
            <a:r>
              <a:rPr lang="en-US" dirty="0" smtClean="0"/>
              <a:t>None (but require familiarity with intro programming)</a:t>
            </a:r>
          </a:p>
          <a:p>
            <a:pPr lvl="1"/>
            <a:r>
              <a:rPr lang="en-US" dirty="0" smtClean="0"/>
              <a:t>Variables, loops, arrays, functions / methods, sorting</a:t>
            </a:r>
            <a:endParaRPr lang="en-US" dirty="0"/>
          </a:p>
        </p:txBody>
      </p:sp>
    </p:spTree>
    <p:extLst>
      <p:ext uri="{BB962C8B-B14F-4D97-AF65-F5344CB8AC3E}">
        <p14:creationId xmlns:p14="http://schemas.microsoft.com/office/powerpoint/2010/main" val="4213560475"/>
      </p:ext>
    </p:extLst>
  </p:cSld>
  <p:clrMapOvr>
    <a:masterClrMapping/>
  </p:clrMapOvr>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Textbooks</a:t>
            </a:r>
            <a:endParaRPr lang="en-US" dirty="0"/>
          </a:p>
        </p:txBody>
      </p:sp>
      <p:pic>
        <p:nvPicPr>
          <p:cNvPr id="4" name="Picture 4" descr="http://ecx.images-amazon.com/images/I/51EcvJOqMaL.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348521" y="1143000"/>
            <a:ext cx="4109679" cy="4846320"/>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6" descr="http://ecx.images-amazon.com/images/I/418eiOV-FSL.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2940" y="1143000"/>
            <a:ext cx="3159801" cy="4846320"/>
          </a:xfrm>
          <a:prstGeom prst="rect">
            <a:avLst/>
          </a:prstGeom>
          <a:noFill/>
          <a:extLst>
            <a:ext uri="{909E8E84-426E-40DD-AFC4-6F175D3DCCD1}">
              <a14:hiddenFill xmlns:a14="http://schemas.microsoft.com/office/drawing/2010/main">
                <a:solidFill>
                  <a:srgbClr val="FFFFFF"/>
                </a:solidFill>
              </a14:hiddenFill>
            </a:ext>
          </a:extLst>
        </p:spPr>
      </p:pic>
      <p:sp>
        <p:nvSpPr>
          <p:cNvPr id="7" name="Rectangle 2"/>
          <p:cNvSpPr>
            <a:spLocks noChangeArrowheads="1"/>
          </p:cNvSpPr>
          <p:nvPr/>
        </p:nvSpPr>
        <p:spPr bwMode="auto">
          <a:xfrm>
            <a:off x="868680" y="5715000"/>
            <a:ext cx="2743200" cy="914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200" b="1" dirty="0" smtClean="0">
                <a:latin typeface="+mj-lt"/>
              </a:rPr>
              <a:t>Required</a:t>
            </a:r>
          </a:p>
          <a:p>
            <a:pPr algn="ctr"/>
            <a:r>
              <a:rPr lang="en-US" sz="2400" b="1" dirty="0" smtClean="0">
                <a:latin typeface="+mj-lt"/>
              </a:rPr>
              <a:t>(Older versions ok)</a:t>
            </a:r>
            <a:endParaRPr lang="en-US" sz="2400" b="1" dirty="0">
              <a:latin typeface="+mj-lt"/>
            </a:endParaRPr>
          </a:p>
        </p:txBody>
      </p:sp>
      <p:sp>
        <p:nvSpPr>
          <p:cNvPr id="8" name="Rectangle 2"/>
          <p:cNvSpPr>
            <a:spLocks noChangeArrowheads="1"/>
          </p:cNvSpPr>
          <p:nvPr/>
        </p:nvSpPr>
        <p:spPr bwMode="auto">
          <a:xfrm>
            <a:off x="5029200" y="5715000"/>
            <a:ext cx="2895600" cy="914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200" b="1" dirty="0" smtClean="0">
                <a:latin typeface="+mj-lt"/>
              </a:rPr>
              <a:t>Recommended</a:t>
            </a:r>
            <a:endParaRPr lang="en-US" sz="3200" b="1" dirty="0">
              <a:latin typeface="+mj-lt"/>
            </a:endParaRPr>
          </a:p>
        </p:txBody>
      </p:sp>
    </p:spTree>
    <p:extLst>
      <p:ext uri="{BB962C8B-B14F-4D97-AF65-F5344CB8AC3E}">
        <p14:creationId xmlns:p14="http://schemas.microsoft.com/office/powerpoint/2010/main" val="15383577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dissolve">
                                      <p:cBhvr>
                                        <p:cTn id="7" dur="500"/>
                                        <p:tgtEl>
                                          <p:spTgt spid="7"/>
                                        </p:tgtEl>
                                      </p:cBhvr>
                                    </p:animEffect>
                                  </p:childTnLst>
                                </p:cTn>
                              </p:par>
                            </p:childTnLst>
                          </p:cTn>
                        </p:par>
                      </p:childTnLst>
                    </p:cTn>
                  </p:par>
                  <p:par>
                    <p:cTn id="8" fill="hold">
                      <p:stCondLst>
                        <p:cond delay="indefinite"/>
                      </p:stCondLst>
                      <p:childTnLst>
                        <p:par>
                          <p:cTn id="9" fill="hold">
                            <p:stCondLst>
                              <p:cond delay="0"/>
                            </p:stCondLst>
                            <p:childTnLst>
                              <p:par>
                                <p:cTn id="10" presetID="9" presetClass="entr" presetSubtype="0" fill="hold" grpId="0" nodeType="clickEffect">
                                  <p:stCondLst>
                                    <p:cond delay="0"/>
                                  </p:stCondLst>
                                  <p:childTnLst>
                                    <p:set>
                                      <p:cBhvr>
                                        <p:cTn id="11" dur="1" fill="hold">
                                          <p:stCondLst>
                                            <p:cond delay="0"/>
                                          </p:stCondLst>
                                        </p:cTn>
                                        <p:tgtEl>
                                          <p:spTgt spid="8"/>
                                        </p:tgtEl>
                                        <p:attrNameLst>
                                          <p:attrName>style.visibility</p:attrName>
                                        </p:attrNameLst>
                                      </p:cBhvr>
                                      <p:to>
                                        <p:strVal val="visible"/>
                                      </p:to>
                                    </p:set>
                                    <p:animEffect transition="in" filter="dissolve">
                                      <p:cBhvr>
                                        <p:cTn id="12"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P spid="8"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http://uxmag.com/sites/default/files/uploads/harrell-universal-methods-of-design-review/universal-methods-of-design-160_161.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1645658"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6709244"/>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sp>
        <p:nvSpPr>
          <p:cNvPr id="3" name="Content Placeholder 2"/>
          <p:cNvSpPr>
            <a:spLocks noGrp="1"/>
          </p:cNvSpPr>
          <p:nvPr>
            <p:ph idx="1"/>
          </p:nvPr>
        </p:nvSpPr>
        <p:spPr/>
        <p:txBody>
          <a:bodyPr/>
          <a:lstStyle/>
          <a:p>
            <a:endParaRPr lang="en-US" dirty="0"/>
          </a:p>
        </p:txBody>
      </p:sp>
      <p:pic>
        <p:nvPicPr>
          <p:cNvPr id="2050" name="Picture 2" descr="C:\Users\jasonh\Documents\Research\research - Media lib\hci\example - below the fold\wawf-login-2.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 y="990600"/>
            <a:ext cx="8151647" cy="5788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15796693"/>
      </p:ext>
    </p:extLst>
  </p:cSld>
  <p:clrMapOvr>
    <a:masterClrMapping/>
  </p:clrMapOvr>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idx="1"/>
          </p:nvPr>
        </p:nvSpPr>
        <p:spPr/>
        <p:txBody>
          <a:bodyPr/>
          <a:lstStyle/>
          <a:p>
            <a:endParaRPr lang="en-US" dirty="0"/>
          </a:p>
        </p:txBody>
      </p:sp>
      <p:sp>
        <p:nvSpPr>
          <p:cNvPr id="4" name="Rectangle 3"/>
          <p:cNvSpPr/>
          <p:nvPr/>
        </p:nvSpPr>
        <p:spPr>
          <a:xfrm>
            <a:off x="0" y="0"/>
            <a:ext cx="9144000" cy="1417638"/>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3075"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557092"/>
            <a:ext cx="9144000" cy="63009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656804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Readings</a:t>
            </a:r>
            <a:endParaRPr lang="en-US" dirty="0"/>
          </a:p>
        </p:txBody>
      </p:sp>
      <p:sp>
        <p:nvSpPr>
          <p:cNvPr id="3" name="Content Placeholder 2"/>
          <p:cNvSpPr>
            <a:spLocks noGrp="1"/>
          </p:cNvSpPr>
          <p:nvPr>
            <p:ph idx="1"/>
          </p:nvPr>
        </p:nvSpPr>
        <p:spPr/>
        <p:txBody>
          <a:bodyPr/>
          <a:lstStyle/>
          <a:p>
            <a:r>
              <a:rPr lang="en-US" dirty="0" smtClean="0"/>
              <a:t>There will be some </a:t>
            </a:r>
            <a:r>
              <a:rPr lang="en-US" dirty="0"/>
              <a:t>online </a:t>
            </a:r>
            <a:r>
              <a:rPr lang="en-US" dirty="0" smtClean="0"/>
              <a:t>readings, see syllabus</a:t>
            </a:r>
          </a:p>
          <a:p>
            <a:pPr lvl="1"/>
            <a:r>
              <a:rPr lang="en-US" dirty="0" smtClean="0"/>
              <a:t>Do readings </a:t>
            </a:r>
            <a:r>
              <a:rPr lang="en-US" u="sng" dirty="0" smtClean="0"/>
              <a:t>before</a:t>
            </a:r>
            <a:r>
              <a:rPr lang="en-US" dirty="0" smtClean="0"/>
              <a:t> class they are listed on</a:t>
            </a:r>
          </a:p>
          <a:p>
            <a:pPr lvl="1"/>
            <a:r>
              <a:rPr lang="en-US" dirty="0" smtClean="0"/>
              <a:t>Some readings are for a working textbook</a:t>
            </a:r>
          </a:p>
          <a:p>
            <a:pPr lvl="1"/>
            <a:r>
              <a:rPr lang="en-US" dirty="0" smtClean="0"/>
              <a:t>Some require using campus network or VPN</a:t>
            </a:r>
          </a:p>
          <a:p>
            <a:pPr lvl="1"/>
            <a:r>
              <a:rPr lang="en-US" dirty="0">
                <a:hlinkClick r:id="rId2"/>
              </a:rPr>
              <a:t>https://www.cmu.edu/computing/network/vpn</a:t>
            </a:r>
            <a:r>
              <a:rPr lang="en-US" dirty="0" smtClean="0">
                <a:hlinkClick r:id="rId2"/>
              </a:rPr>
              <a:t>/</a:t>
            </a:r>
            <a:r>
              <a:rPr lang="en-US" dirty="0" smtClean="0"/>
              <a:t> </a:t>
            </a:r>
          </a:p>
          <a:p>
            <a:r>
              <a:rPr lang="en-US" dirty="0" smtClean="0"/>
              <a:t>Yes</a:t>
            </a:r>
            <a:r>
              <a:rPr lang="en-US" dirty="0"/>
              <a:t>, content </a:t>
            </a:r>
            <a:r>
              <a:rPr lang="en-US" dirty="0" smtClean="0"/>
              <a:t>will </a:t>
            </a:r>
            <a:r>
              <a:rPr lang="en-US" dirty="0"/>
              <a:t>be on </a:t>
            </a:r>
            <a:r>
              <a:rPr lang="en-US" dirty="0" smtClean="0"/>
              <a:t>exams</a:t>
            </a:r>
            <a:r>
              <a:rPr lang="en-US" dirty="0"/>
              <a:t>, </a:t>
            </a:r>
            <a:r>
              <a:rPr lang="en-US" dirty="0" smtClean="0"/>
              <a:t>even </a:t>
            </a:r>
            <a:r>
              <a:rPr lang="en-US" dirty="0"/>
              <a:t>if </a:t>
            </a:r>
            <a:r>
              <a:rPr lang="en-US" dirty="0" smtClean="0"/>
              <a:t>not discussed in class</a:t>
            </a:r>
          </a:p>
          <a:p>
            <a:r>
              <a:rPr lang="en-US" dirty="0" smtClean="0"/>
              <a:t>Also, in-class unannounced quizzes at start of class too based on readings (more on this later)</a:t>
            </a:r>
            <a:r>
              <a:rPr lang="en-US" dirty="0"/>
              <a:t/>
            </a:r>
            <a:br>
              <a:rPr lang="en-US" dirty="0"/>
            </a:br>
            <a:endParaRPr lang="en-US" dirty="0"/>
          </a:p>
        </p:txBody>
      </p:sp>
    </p:spTree>
    <p:extLst>
      <p:ext uri="{BB962C8B-B14F-4D97-AF65-F5344CB8AC3E}">
        <p14:creationId xmlns:p14="http://schemas.microsoft.com/office/powerpoint/2010/main" val="419622606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Attendance </a:t>
            </a:r>
            <a:r>
              <a:rPr lang="en-US" sz="3200" dirty="0" smtClean="0"/>
              <a:t>(1/5)</a:t>
            </a:r>
            <a:endParaRPr lang="en-US" dirty="0"/>
          </a:p>
        </p:txBody>
      </p:sp>
      <p:sp>
        <p:nvSpPr>
          <p:cNvPr id="3" name="Content Placeholder 2"/>
          <p:cNvSpPr>
            <a:spLocks noGrp="1"/>
          </p:cNvSpPr>
          <p:nvPr>
            <p:ph idx="1"/>
          </p:nvPr>
        </p:nvSpPr>
        <p:spPr>
          <a:xfrm>
            <a:off x="609600" y="1356360"/>
            <a:ext cx="8077200" cy="4525963"/>
          </a:xfrm>
        </p:spPr>
        <p:txBody>
          <a:bodyPr/>
          <a:lstStyle/>
          <a:p>
            <a:r>
              <a:rPr lang="en-US" dirty="0" smtClean="0"/>
              <a:t>Rather than taking attendance, will ask questions about class on midterm and final</a:t>
            </a:r>
          </a:p>
          <a:p>
            <a:pPr lvl="1"/>
            <a:r>
              <a:rPr lang="en-US" dirty="0" smtClean="0"/>
              <a:t>Ex. </a:t>
            </a:r>
            <a:r>
              <a:rPr lang="en-US" dirty="0"/>
              <a:t>discussion topics, insightful questions, </a:t>
            </a:r>
            <a:r>
              <a:rPr lang="en-US" dirty="0" smtClean="0"/>
              <a:t/>
            </a:r>
            <a:br>
              <a:rPr lang="en-US" dirty="0" smtClean="0"/>
            </a:br>
            <a:r>
              <a:rPr lang="en-US" dirty="0" smtClean="0"/>
              <a:t>interesting </a:t>
            </a:r>
            <a:r>
              <a:rPr lang="en-US" dirty="0"/>
              <a:t>videos, presentations, bad jokes, </a:t>
            </a:r>
            <a:r>
              <a:rPr lang="en-US" dirty="0" err="1" smtClean="0"/>
              <a:t>etc</a:t>
            </a:r>
            <a:r>
              <a:rPr lang="en-US" dirty="0" smtClean="0"/>
              <a:t> </a:t>
            </a:r>
          </a:p>
          <a:p>
            <a:pPr lvl="1"/>
            <a:r>
              <a:rPr lang="en-US" dirty="0" smtClean="0"/>
              <a:t>Ex. Answer 10 of 12, so you can miss some classes </a:t>
            </a:r>
            <a:br>
              <a:rPr lang="en-US" dirty="0" smtClean="0"/>
            </a:br>
            <a:r>
              <a:rPr lang="en-US" dirty="0" smtClean="0"/>
              <a:t>for job interviews, if sick, </a:t>
            </a:r>
            <a:r>
              <a:rPr lang="en-US" dirty="0" err="1" smtClean="0"/>
              <a:t>etc</a:t>
            </a:r>
            <a:endParaRPr lang="en-US" dirty="0" smtClean="0"/>
          </a:p>
          <a:p>
            <a:r>
              <a:rPr lang="en-US" dirty="0" smtClean="0"/>
              <a:t>Examples:</a:t>
            </a:r>
          </a:p>
          <a:p>
            <a:pPr lvl="1"/>
            <a:r>
              <a:rPr lang="en-US" dirty="0" smtClean="0"/>
              <a:t>“In the </a:t>
            </a:r>
            <a:r>
              <a:rPr lang="en-US" dirty="0" err="1" smtClean="0"/>
              <a:t>Luxo</a:t>
            </a:r>
            <a:r>
              <a:rPr lang="en-US" dirty="0" smtClean="0"/>
              <a:t> Jr video shown in class, what did he stomp on and break?”</a:t>
            </a:r>
          </a:p>
          <a:p>
            <a:pPr lvl="1"/>
            <a:r>
              <a:rPr lang="en-US" dirty="0" smtClean="0"/>
              <a:t>Jeff Hawkins carried a block of wood, which he used to help him invent _______</a:t>
            </a:r>
            <a:endParaRPr lang="en-US" dirty="0"/>
          </a:p>
        </p:txBody>
      </p:sp>
    </p:spTree>
    <p:extLst>
      <p:ext uri="{BB962C8B-B14F-4D97-AF65-F5344CB8AC3E}">
        <p14:creationId xmlns:p14="http://schemas.microsoft.com/office/powerpoint/2010/main" val="3533507169"/>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Attendance </a:t>
            </a:r>
            <a:r>
              <a:rPr lang="en-US" sz="3200" dirty="0" smtClean="0"/>
              <a:t>(2/5)</a:t>
            </a:r>
            <a:endParaRPr lang="en-US" dirty="0"/>
          </a:p>
        </p:txBody>
      </p:sp>
      <p:sp>
        <p:nvSpPr>
          <p:cNvPr id="3" name="Content Placeholder 2"/>
          <p:cNvSpPr>
            <a:spLocks noGrp="1"/>
          </p:cNvSpPr>
          <p:nvPr>
            <p:ph idx="1"/>
          </p:nvPr>
        </p:nvSpPr>
        <p:spPr>
          <a:xfrm>
            <a:off x="609600" y="1371600"/>
            <a:ext cx="8077200" cy="4525963"/>
          </a:xfrm>
        </p:spPr>
        <p:txBody>
          <a:bodyPr/>
          <a:lstStyle/>
          <a:p>
            <a:r>
              <a:rPr lang="en-US" dirty="0" smtClean="0"/>
              <a:t>Lab attendance</a:t>
            </a:r>
          </a:p>
          <a:p>
            <a:pPr lvl="1"/>
            <a:r>
              <a:rPr lang="en-US" dirty="0" smtClean="0"/>
              <a:t>Lab attendance mandatory</a:t>
            </a:r>
          </a:p>
          <a:p>
            <a:pPr lvl="1"/>
            <a:r>
              <a:rPr lang="en-US" dirty="0" smtClean="0"/>
              <a:t>Can miss up to 2 labs w/o affecting your grade</a:t>
            </a:r>
          </a:p>
          <a:p>
            <a:pPr lvl="1"/>
            <a:r>
              <a:rPr lang="en-US" dirty="0" smtClean="0"/>
              <a:t>Will use some software to track attendance </a:t>
            </a:r>
          </a:p>
        </p:txBody>
      </p:sp>
    </p:spTree>
    <p:extLst>
      <p:ext uri="{BB962C8B-B14F-4D97-AF65-F5344CB8AC3E}">
        <p14:creationId xmlns:p14="http://schemas.microsoft.com/office/powerpoint/2010/main" val="1435736774"/>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90600" y="5334000"/>
            <a:ext cx="7467600" cy="914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 name="Title 1"/>
          <p:cNvSpPr>
            <a:spLocks noGrp="1"/>
          </p:cNvSpPr>
          <p:nvPr>
            <p:ph type="title"/>
          </p:nvPr>
        </p:nvSpPr>
        <p:spPr/>
        <p:txBody>
          <a:bodyPr/>
          <a:lstStyle/>
          <a:p>
            <a:r>
              <a:rPr lang="en-US" dirty="0"/>
              <a:t>Attendance </a:t>
            </a:r>
            <a:r>
              <a:rPr lang="en-US" sz="3200" dirty="0" smtClean="0"/>
              <a:t>(3/5)</a:t>
            </a:r>
            <a:endParaRPr lang="en-US" dirty="0"/>
          </a:p>
        </p:txBody>
      </p:sp>
      <p:sp>
        <p:nvSpPr>
          <p:cNvPr id="3" name="Content Placeholder 2"/>
          <p:cNvSpPr>
            <a:spLocks noGrp="1"/>
          </p:cNvSpPr>
          <p:nvPr>
            <p:ph idx="1"/>
          </p:nvPr>
        </p:nvSpPr>
        <p:spPr>
          <a:xfrm>
            <a:off x="609600" y="1371600"/>
            <a:ext cx="8077200" cy="4525963"/>
          </a:xfrm>
        </p:spPr>
        <p:txBody>
          <a:bodyPr/>
          <a:lstStyle/>
          <a:p>
            <a:r>
              <a:rPr lang="en-US" dirty="0" smtClean="0"/>
              <a:t>No laptops in class</a:t>
            </a:r>
          </a:p>
          <a:p>
            <a:pPr lvl="1"/>
            <a:r>
              <a:rPr lang="en-US" dirty="0" smtClean="0"/>
              <a:t>Study from Stanford, article in The American Scholar </a:t>
            </a:r>
          </a:p>
          <a:p>
            <a:pPr lvl="1"/>
            <a:r>
              <a:rPr lang="en-US" dirty="0" smtClean="0"/>
              <a:t>“The investigators wanted to figure out how today’s college students were able to multitask so much more effectively than adults.”</a:t>
            </a:r>
          </a:p>
          <a:p>
            <a:pPr lvl="1"/>
            <a:r>
              <a:rPr lang="en-US" dirty="0" smtClean="0"/>
              <a:t>“[P]</a:t>
            </a:r>
            <a:r>
              <a:rPr lang="en-US" dirty="0" err="1" smtClean="0"/>
              <a:t>eople</a:t>
            </a:r>
            <a:r>
              <a:rPr lang="en-US" dirty="0" smtClean="0"/>
              <a:t> do not multitask effectively. And here’s the really surprising finding: the more people multitask, the worse they are, not just at other mental abilities, but at multitasking itself.</a:t>
            </a:r>
          </a:p>
          <a:p>
            <a:pPr lvl="1"/>
            <a:r>
              <a:rPr lang="en-US" dirty="0" smtClean="0"/>
              <a:t>“Multitasking, in short, is not only not thinking, it impairs your ability to think.”</a:t>
            </a:r>
          </a:p>
          <a:p>
            <a:pPr lvl="1"/>
            <a:endParaRPr lang="en-US" dirty="0" smtClean="0"/>
          </a:p>
        </p:txBody>
      </p:sp>
    </p:spTree>
    <p:extLst>
      <p:ext uri="{BB962C8B-B14F-4D97-AF65-F5344CB8AC3E}">
        <p14:creationId xmlns:p14="http://schemas.microsoft.com/office/powerpoint/2010/main" val="1989317760"/>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Attendance </a:t>
            </a:r>
            <a:r>
              <a:rPr lang="en-US" sz="3200" dirty="0" smtClean="0"/>
              <a:t>(4/5)</a:t>
            </a:r>
            <a:endParaRPr lang="en-US" dirty="0"/>
          </a:p>
        </p:txBody>
      </p:sp>
      <p:sp>
        <p:nvSpPr>
          <p:cNvPr id="3" name="Content Placeholder 2"/>
          <p:cNvSpPr>
            <a:spLocks noGrp="1"/>
          </p:cNvSpPr>
          <p:nvPr>
            <p:ph idx="1"/>
          </p:nvPr>
        </p:nvSpPr>
        <p:spPr/>
        <p:txBody>
          <a:bodyPr/>
          <a:lstStyle/>
          <a:p>
            <a:r>
              <a:rPr lang="en-US" dirty="0" smtClean="0"/>
              <a:t>No laptops in lecture</a:t>
            </a:r>
          </a:p>
          <a:p>
            <a:pPr lvl="1"/>
            <a:r>
              <a:rPr lang="en-US" dirty="0" smtClean="0"/>
              <a:t>Other studies show people using laptops good at factual knowledge but not conceptual</a:t>
            </a:r>
          </a:p>
          <a:p>
            <a:pPr lvl="1"/>
            <a:r>
              <a:rPr lang="en-US" dirty="0" smtClean="0"/>
              <a:t>Harder for you to learn, wastes your time and ours</a:t>
            </a:r>
          </a:p>
          <a:p>
            <a:pPr lvl="1"/>
            <a:r>
              <a:rPr lang="en-US" dirty="0" smtClean="0"/>
              <a:t>Disruptive to others around you</a:t>
            </a:r>
          </a:p>
          <a:p>
            <a:pPr lvl="1"/>
            <a:r>
              <a:rPr lang="en-US" dirty="0" smtClean="0"/>
              <a:t>Do bring laptops to lab though</a:t>
            </a:r>
            <a:endParaRPr lang="en-US" dirty="0"/>
          </a:p>
          <a:p>
            <a:r>
              <a:rPr lang="en-US" dirty="0" smtClean="0"/>
              <a:t>We’ll have printouts</a:t>
            </a:r>
          </a:p>
          <a:p>
            <a:pPr lvl="1"/>
            <a:r>
              <a:rPr lang="en-US" dirty="0" smtClean="0"/>
              <a:t>So you can annotate</a:t>
            </a:r>
          </a:p>
          <a:p>
            <a:pPr lvl="1"/>
            <a:r>
              <a:rPr lang="en-US" dirty="0" smtClean="0"/>
              <a:t>And some in-class exercises</a:t>
            </a:r>
            <a:endParaRPr lang="en-US" dirty="0"/>
          </a:p>
          <a:p>
            <a:pPr marL="342900" lvl="1" indent="-342900">
              <a:buFont typeface="Arial" charset="0"/>
              <a:buChar char="•"/>
            </a:pPr>
            <a:endParaRPr lang="en-US" sz="2600" dirty="0"/>
          </a:p>
        </p:txBody>
      </p:sp>
    </p:spTree>
    <p:extLst>
      <p:ext uri="{BB962C8B-B14F-4D97-AF65-F5344CB8AC3E}">
        <p14:creationId xmlns:p14="http://schemas.microsoft.com/office/powerpoint/2010/main" val="2907327227"/>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Attendance </a:t>
            </a:r>
            <a:r>
              <a:rPr lang="en-US" sz="3200" dirty="0" smtClean="0"/>
              <a:t>(5/5)</a:t>
            </a:r>
            <a:endParaRPr lang="en-US" dirty="0"/>
          </a:p>
        </p:txBody>
      </p:sp>
      <p:sp>
        <p:nvSpPr>
          <p:cNvPr id="3" name="Content Placeholder 2"/>
          <p:cNvSpPr>
            <a:spLocks noGrp="1"/>
          </p:cNvSpPr>
          <p:nvPr>
            <p:ph idx="1"/>
          </p:nvPr>
        </p:nvSpPr>
        <p:spPr/>
        <p:txBody>
          <a:bodyPr/>
          <a:lstStyle/>
          <a:p>
            <a:r>
              <a:rPr lang="en-US" sz="3000" dirty="0" smtClean="0"/>
              <a:t>Final exam time only scheduled by university </a:t>
            </a:r>
            <a:br>
              <a:rPr lang="en-US" sz="3000" dirty="0" smtClean="0"/>
            </a:br>
            <a:r>
              <a:rPr lang="en-US" sz="3000" dirty="0" smtClean="0"/>
              <a:t>a few weeks after start of class</a:t>
            </a:r>
          </a:p>
          <a:p>
            <a:r>
              <a:rPr lang="en-US" dirty="0" smtClean="0"/>
              <a:t>Do not schedule any trips home until you know your exam schedule</a:t>
            </a:r>
            <a:endParaRPr lang="en-US" sz="3000" dirty="0"/>
          </a:p>
        </p:txBody>
      </p:sp>
    </p:spTree>
    <p:extLst>
      <p:ext uri="{BB962C8B-B14F-4D97-AF65-F5344CB8AC3E}">
        <p14:creationId xmlns:p14="http://schemas.microsoft.com/office/powerpoint/2010/main" val="206483769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Honesty</a:t>
            </a:r>
            <a:endParaRPr lang="en-US" dirty="0"/>
          </a:p>
        </p:txBody>
      </p:sp>
      <p:sp>
        <p:nvSpPr>
          <p:cNvPr id="3" name="Content Placeholder 2"/>
          <p:cNvSpPr>
            <a:spLocks noGrp="1"/>
          </p:cNvSpPr>
          <p:nvPr>
            <p:ph idx="1"/>
          </p:nvPr>
        </p:nvSpPr>
        <p:spPr/>
        <p:txBody>
          <a:bodyPr/>
          <a:lstStyle/>
          <a:p>
            <a:r>
              <a:rPr lang="en-US" dirty="0"/>
              <a:t>CMU policies on academic honesty and plagiarism apply to this </a:t>
            </a:r>
            <a:r>
              <a:rPr lang="en-US" dirty="0" smtClean="0"/>
              <a:t>course</a:t>
            </a:r>
          </a:p>
          <a:p>
            <a:pPr lvl="1"/>
            <a:r>
              <a:rPr lang="en-US" dirty="0" smtClean="0"/>
              <a:t>Don’t submit content that isn’t yours</a:t>
            </a:r>
          </a:p>
          <a:p>
            <a:pPr lvl="1"/>
            <a:r>
              <a:rPr lang="en-US" dirty="0" smtClean="0"/>
              <a:t>Document any in-depth discussions of help</a:t>
            </a:r>
          </a:p>
          <a:p>
            <a:pPr marL="457200" lvl="1" indent="0">
              <a:buNone/>
            </a:pPr>
            <a:endParaRPr lang="en-US" dirty="0"/>
          </a:p>
        </p:txBody>
      </p:sp>
    </p:spTree>
    <p:extLst>
      <p:ext uri="{BB962C8B-B14F-4D97-AF65-F5344CB8AC3E}">
        <p14:creationId xmlns:p14="http://schemas.microsoft.com/office/powerpoint/2010/main" val="2189725772"/>
      </p:ext>
    </p:extLst>
  </p:cSld>
  <p:clrMapOvr>
    <a:masterClrMapping/>
  </p:clrMapOvr>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Honesty</a:t>
            </a:r>
            <a:br>
              <a:rPr lang="en-US" dirty="0" smtClean="0"/>
            </a:br>
            <a:r>
              <a:rPr lang="en-US" sz="3200" i="1" dirty="0" smtClean="0"/>
              <a:t>Acceptable Activities (1/2)</a:t>
            </a:r>
            <a:endParaRPr lang="en-US" i="1" dirty="0"/>
          </a:p>
        </p:txBody>
      </p:sp>
      <p:sp>
        <p:nvSpPr>
          <p:cNvPr id="3" name="Content Placeholder 2"/>
          <p:cNvSpPr>
            <a:spLocks noGrp="1"/>
          </p:cNvSpPr>
          <p:nvPr>
            <p:ph idx="1"/>
          </p:nvPr>
        </p:nvSpPr>
        <p:spPr/>
        <p:txBody>
          <a:bodyPr/>
          <a:lstStyle/>
          <a:p>
            <a:r>
              <a:rPr lang="en-US" dirty="0"/>
              <a:t>Trying out apps / web sites related to the assignment to get design ideas</a:t>
            </a:r>
          </a:p>
          <a:p>
            <a:r>
              <a:rPr lang="en-US" dirty="0"/>
              <a:t>Reading reviews of related apps / web sites to get ideas of problems people face</a:t>
            </a:r>
          </a:p>
          <a:p>
            <a:r>
              <a:rPr lang="en-US" dirty="0"/>
              <a:t>Drawing on and using design patterns from related apps / web </a:t>
            </a:r>
            <a:r>
              <a:rPr lang="en-US" dirty="0" smtClean="0"/>
              <a:t>sites</a:t>
            </a:r>
            <a:endParaRPr lang="en-US" dirty="0"/>
          </a:p>
        </p:txBody>
      </p:sp>
    </p:spTree>
    <p:extLst>
      <p:ext uri="{BB962C8B-B14F-4D97-AF65-F5344CB8AC3E}">
        <p14:creationId xmlns:p14="http://schemas.microsoft.com/office/powerpoint/2010/main" val="424011238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Honesty</a:t>
            </a:r>
            <a:br>
              <a:rPr lang="en-US" dirty="0" smtClean="0"/>
            </a:br>
            <a:r>
              <a:rPr lang="en-US" sz="3200" i="1" dirty="0" smtClean="0"/>
              <a:t>Acceptable Activities (2/2)</a:t>
            </a:r>
            <a:endParaRPr lang="en-US" i="1" dirty="0"/>
          </a:p>
        </p:txBody>
      </p:sp>
      <p:sp>
        <p:nvSpPr>
          <p:cNvPr id="3" name="Content Placeholder 2"/>
          <p:cNvSpPr>
            <a:spLocks noGrp="1"/>
          </p:cNvSpPr>
          <p:nvPr>
            <p:ph idx="1"/>
          </p:nvPr>
        </p:nvSpPr>
        <p:spPr/>
        <p:txBody>
          <a:bodyPr/>
          <a:lstStyle/>
          <a:p>
            <a:r>
              <a:rPr lang="en-US" dirty="0"/>
              <a:t>Showing and discussing </a:t>
            </a:r>
            <a:r>
              <a:rPr lang="en-US" dirty="0" smtClean="0"/>
              <a:t>prototypes </a:t>
            </a:r>
            <a:r>
              <a:rPr lang="en-US" dirty="0"/>
              <a:t>with </a:t>
            </a:r>
            <a:r>
              <a:rPr lang="en-US" dirty="0" smtClean="0"/>
              <a:t>others</a:t>
            </a:r>
          </a:p>
          <a:p>
            <a:pPr lvl="1"/>
            <a:r>
              <a:rPr lang="en-US" dirty="0" smtClean="0"/>
              <a:t>But not actual code</a:t>
            </a:r>
          </a:p>
          <a:p>
            <a:pPr lvl="1"/>
            <a:r>
              <a:rPr lang="en-US" dirty="0" smtClean="0"/>
              <a:t>Best to only show on your computers b/c trivial to view web source</a:t>
            </a:r>
            <a:endParaRPr lang="en-US" dirty="0"/>
          </a:p>
          <a:p>
            <a:r>
              <a:rPr lang="en-US" dirty="0"/>
              <a:t>Discussing the concepts or examples of how a prototyping tool / web programming </a:t>
            </a:r>
            <a:r>
              <a:rPr lang="en-US" dirty="0" smtClean="0"/>
              <a:t>works</a:t>
            </a:r>
            <a:endParaRPr lang="en-US" dirty="0"/>
          </a:p>
          <a:p>
            <a:r>
              <a:rPr lang="en-US" dirty="0"/>
              <a:t>Searching for examples on how to use a specific programming API</a:t>
            </a:r>
          </a:p>
          <a:p>
            <a:r>
              <a:rPr lang="en-US" dirty="0"/>
              <a:t>Discussing assigned </a:t>
            </a:r>
            <a:r>
              <a:rPr lang="en-US" dirty="0" smtClean="0"/>
              <a:t>readings</a:t>
            </a:r>
            <a:endParaRPr lang="en-US" dirty="0"/>
          </a:p>
        </p:txBody>
      </p:sp>
    </p:spTree>
    <p:extLst>
      <p:ext uri="{BB962C8B-B14F-4D97-AF65-F5344CB8AC3E}">
        <p14:creationId xmlns:p14="http://schemas.microsoft.com/office/powerpoint/2010/main" val="359753292"/>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sp>
        <p:nvSpPr>
          <p:cNvPr id="3" name="Content Placeholder 2"/>
          <p:cNvSpPr>
            <a:spLocks noGrp="1"/>
          </p:cNvSpPr>
          <p:nvPr>
            <p:ph idx="1"/>
          </p:nvPr>
        </p:nvSpPr>
        <p:spPr>
          <a:xfrm>
            <a:off x="228600" y="1570037"/>
            <a:ext cx="8077200" cy="4525963"/>
          </a:xfrm>
        </p:spPr>
        <p:txBody>
          <a:bodyPr/>
          <a:lstStyle/>
          <a:p>
            <a:r>
              <a:rPr lang="en-US" dirty="0" smtClean="0"/>
              <a:t>Example of </a:t>
            </a:r>
            <a:r>
              <a:rPr lang="en-US" i="1" dirty="0" smtClean="0"/>
              <a:t>Above the Fold </a:t>
            </a:r>
            <a:r>
              <a:rPr lang="en-US" dirty="0" smtClean="0"/>
              <a:t>design pattern</a:t>
            </a:r>
          </a:p>
          <a:p>
            <a:pPr lvl="1"/>
            <a:r>
              <a:rPr lang="en-US" dirty="0" smtClean="0"/>
              <a:t>You want most important </a:t>
            </a:r>
            <a:br>
              <a:rPr lang="en-US" dirty="0" smtClean="0"/>
            </a:br>
            <a:r>
              <a:rPr lang="en-US" dirty="0" smtClean="0"/>
              <a:t>things to be immediately </a:t>
            </a:r>
            <a:br>
              <a:rPr lang="en-US" dirty="0" smtClean="0"/>
            </a:br>
            <a:r>
              <a:rPr lang="en-US" dirty="0" smtClean="0"/>
              <a:t>obvious and readily </a:t>
            </a:r>
            <a:br>
              <a:rPr lang="en-US" dirty="0" smtClean="0"/>
            </a:br>
            <a:r>
              <a:rPr lang="en-US" dirty="0" smtClean="0"/>
              <a:t>available on screens</a:t>
            </a:r>
          </a:p>
          <a:p>
            <a:pPr lvl="1"/>
            <a:r>
              <a:rPr lang="en-US" dirty="0" smtClean="0"/>
              <a:t>We’ll go more into</a:t>
            </a:r>
            <a:br>
              <a:rPr lang="en-US" dirty="0" smtClean="0"/>
            </a:br>
            <a:r>
              <a:rPr lang="en-US" dirty="0" smtClean="0"/>
              <a:t>design patterns later on</a:t>
            </a:r>
            <a:br>
              <a:rPr lang="en-US" dirty="0" smtClean="0"/>
            </a:br>
            <a:r>
              <a:rPr lang="en-US" dirty="0" smtClean="0"/>
              <a:t>in semester</a:t>
            </a:r>
          </a:p>
        </p:txBody>
      </p:sp>
      <p:pic>
        <p:nvPicPr>
          <p:cNvPr id="5" name="Picture 2" descr="C:\Users\jasonh\Documents\Research\research - Media lib\hci\example - below the fold\wawf-login-1.pn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4667887" y="2209800"/>
            <a:ext cx="4399913" cy="31242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65846947"/>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Academic Honesty</a:t>
            </a:r>
            <a:br>
              <a:rPr lang="en-US" dirty="0" smtClean="0"/>
            </a:br>
            <a:r>
              <a:rPr lang="en-US" sz="3200" i="1" dirty="0" smtClean="0"/>
              <a:t>Not Acceptable Activities</a:t>
            </a:r>
            <a:endParaRPr lang="en-US" i="1" dirty="0"/>
          </a:p>
        </p:txBody>
      </p:sp>
      <p:sp>
        <p:nvSpPr>
          <p:cNvPr id="3" name="Content Placeholder 2"/>
          <p:cNvSpPr>
            <a:spLocks noGrp="1"/>
          </p:cNvSpPr>
          <p:nvPr>
            <p:ph idx="1"/>
          </p:nvPr>
        </p:nvSpPr>
        <p:spPr/>
        <p:txBody>
          <a:bodyPr/>
          <a:lstStyle/>
          <a:p>
            <a:r>
              <a:rPr lang="en-US" dirty="0"/>
              <a:t>Sharing code or content you created for an assignment with someone else in this class</a:t>
            </a:r>
          </a:p>
          <a:p>
            <a:r>
              <a:rPr lang="en-US" dirty="0"/>
              <a:t>Using the code or content </a:t>
            </a:r>
            <a:r>
              <a:rPr lang="en-US" dirty="0" smtClean="0"/>
              <a:t>that another </a:t>
            </a:r>
            <a:r>
              <a:rPr lang="en-US" dirty="0"/>
              <a:t>person in this class created</a:t>
            </a:r>
          </a:p>
          <a:p>
            <a:r>
              <a:rPr lang="en-US" dirty="0"/>
              <a:t>Using code taken from other web sites (code libraries that are meant to be reused are ok</a:t>
            </a:r>
            <a:r>
              <a:rPr lang="en-US" dirty="0" smtClean="0"/>
              <a:t>)</a:t>
            </a:r>
            <a:endParaRPr lang="en-US" dirty="0"/>
          </a:p>
          <a:p>
            <a:r>
              <a:rPr lang="en-US" dirty="0"/>
              <a:t>Using media content from other </a:t>
            </a:r>
            <a:r>
              <a:rPr lang="en-US" dirty="0" smtClean="0"/>
              <a:t>sites</a:t>
            </a:r>
          </a:p>
          <a:p>
            <a:pPr lvl="1"/>
            <a:r>
              <a:rPr lang="en-US" dirty="0" smtClean="0"/>
              <a:t>Exception for Creative </a:t>
            </a:r>
            <a:r>
              <a:rPr lang="en-US" dirty="0"/>
              <a:t>Commons </a:t>
            </a:r>
            <a:r>
              <a:rPr lang="en-US" dirty="0" smtClean="0"/>
              <a:t>or public content</a:t>
            </a:r>
          </a:p>
          <a:p>
            <a:r>
              <a:rPr lang="en-US" dirty="0" smtClean="0"/>
              <a:t>Paying </a:t>
            </a:r>
            <a:r>
              <a:rPr lang="en-US" dirty="0"/>
              <a:t>people to do your </a:t>
            </a:r>
            <a:r>
              <a:rPr lang="en-US" dirty="0" smtClean="0"/>
              <a:t>homework</a:t>
            </a:r>
            <a:endParaRPr lang="en-US" dirty="0"/>
          </a:p>
        </p:txBody>
      </p:sp>
    </p:spTree>
    <p:extLst>
      <p:ext uri="{BB962C8B-B14F-4D97-AF65-F5344CB8AC3E}">
        <p14:creationId xmlns:p14="http://schemas.microsoft.com/office/powerpoint/2010/main" val="4269220214"/>
      </p:ext>
    </p:extLst>
  </p:cSld>
  <p:clrMapOvr>
    <a:masterClrMapping/>
  </p:clrMapOvr>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Special Needs</a:t>
            </a:r>
            <a:endParaRPr lang="en-US" dirty="0"/>
          </a:p>
        </p:txBody>
      </p:sp>
      <p:sp>
        <p:nvSpPr>
          <p:cNvPr id="3" name="Content Placeholder 2"/>
          <p:cNvSpPr>
            <a:spLocks noGrp="1"/>
          </p:cNvSpPr>
          <p:nvPr>
            <p:ph idx="1"/>
          </p:nvPr>
        </p:nvSpPr>
        <p:spPr/>
        <p:txBody>
          <a:bodyPr/>
          <a:lstStyle/>
          <a:p>
            <a:r>
              <a:rPr lang="en-US" dirty="0"/>
              <a:t>If you are will be missing class for religious reasons,</a:t>
            </a:r>
            <a:r>
              <a:rPr lang="en-US" b="1" dirty="0"/>
              <a:t> </a:t>
            </a:r>
            <a:r>
              <a:rPr lang="en-US" i="1" dirty="0"/>
              <a:t>let </a:t>
            </a:r>
            <a:r>
              <a:rPr lang="en-US" i="1" dirty="0" smtClean="0"/>
              <a:t>us know </a:t>
            </a:r>
            <a:r>
              <a:rPr lang="en-US" i="1" dirty="0"/>
              <a:t>during the first week of </a:t>
            </a:r>
            <a:r>
              <a:rPr lang="en-US" i="1" dirty="0" smtClean="0"/>
              <a:t>class</a:t>
            </a:r>
            <a:endParaRPr lang="en-US" dirty="0" smtClean="0"/>
          </a:p>
          <a:p>
            <a:r>
              <a:rPr lang="en-US" dirty="0" smtClean="0"/>
              <a:t>If </a:t>
            </a:r>
            <a:r>
              <a:rPr lang="en-US" dirty="0"/>
              <a:t>you have a disability and wish to request an accommodation, please contact the </a:t>
            </a:r>
            <a:r>
              <a:rPr lang="en-US" u="sng" dirty="0">
                <a:hlinkClick r:id="rId2"/>
              </a:rPr>
              <a:t>Equal Opportunities Services and Disability Resources</a:t>
            </a:r>
            <a:r>
              <a:rPr lang="en-US" dirty="0"/>
              <a:t>.</a:t>
            </a:r>
          </a:p>
        </p:txBody>
      </p:sp>
    </p:spTree>
    <p:extLst>
      <p:ext uri="{BB962C8B-B14F-4D97-AF65-F5344CB8AC3E}">
        <p14:creationId xmlns:p14="http://schemas.microsoft.com/office/powerpoint/2010/main" val="486061104"/>
      </p:ext>
    </p:extLst>
  </p:cSld>
  <p:clrMapOvr>
    <a:masterClrMapping/>
  </p:clrMapOvr>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Waitlist</a:t>
            </a:r>
            <a:endParaRPr lang="en-US" dirty="0"/>
          </a:p>
        </p:txBody>
      </p:sp>
      <p:sp>
        <p:nvSpPr>
          <p:cNvPr id="3" name="Content Placeholder 2"/>
          <p:cNvSpPr>
            <a:spLocks noGrp="1"/>
          </p:cNvSpPr>
          <p:nvPr>
            <p:ph idx="1"/>
          </p:nvPr>
        </p:nvSpPr>
        <p:spPr>
          <a:xfrm>
            <a:off x="609600" y="1417637"/>
            <a:ext cx="8305800" cy="4525963"/>
          </a:xfrm>
        </p:spPr>
        <p:txBody>
          <a:bodyPr/>
          <a:lstStyle/>
          <a:p>
            <a:r>
              <a:rPr lang="en-US" dirty="0" smtClean="0"/>
              <a:t>Currently 99 students enrolled, 32 waitlist</a:t>
            </a:r>
          </a:p>
          <a:p>
            <a:pPr lvl="1"/>
            <a:r>
              <a:rPr lang="en-US" dirty="0" smtClean="0"/>
              <a:t>Will cap course to 104 students (#seats)</a:t>
            </a:r>
          </a:p>
          <a:p>
            <a:pPr lvl="1"/>
            <a:r>
              <a:rPr lang="en-US" dirty="0"/>
              <a:t>If might drop course, please drop early to let others in</a:t>
            </a:r>
          </a:p>
          <a:p>
            <a:r>
              <a:rPr lang="en-US" dirty="0" smtClean="0"/>
              <a:t>Priority for waitlist</a:t>
            </a:r>
          </a:p>
          <a:p>
            <a:pPr lvl="1"/>
            <a:r>
              <a:rPr lang="en-US" dirty="0" smtClean="0"/>
              <a:t>Students who need the course to graduate</a:t>
            </a:r>
          </a:p>
          <a:p>
            <a:pPr lvl="2"/>
            <a:r>
              <a:rPr lang="en-US" dirty="0" smtClean="0"/>
              <a:t>Let us know asap if this is the case</a:t>
            </a:r>
          </a:p>
          <a:p>
            <a:pPr lvl="1"/>
            <a:r>
              <a:rPr lang="en-US" dirty="0" smtClean="0"/>
              <a:t>Students graduating this semester (grad or </a:t>
            </a:r>
            <a:r>
              <a:rPr lang="en-US" dirty="0" err="1" smtClean="0"/>
              <a:t>ugrad</a:t>
            </a:r>
            <a:r>
              <a:rPr lang="en-US" dirty="0" smtClean="0"/>
              <a:t>)</a:t>
            </a:r>
          </a:p>
          <a:p>
            <a:pPr lvl="1"/>
            <a:r>
              <a:rPr lang="en-US" dirty="0" smtClean="0"/>
              <a:t>Everyone else</a:t>
            </a:r>
          </a:p>
          <a:p>
            <a:r>
              <a:rPr lang="en-US" dirty="0" smtClean="0"/>
              <a:t>Note: for HCI minors, lots of overlap with DHCS, suggest taking a different course instead</a:t>
            </a:r>
          </a:p>
        </p:txBody>
      </p:sp>
      <p:sp>
        <p:nvSpPr>
          <p:cNvPr id="4" name="Rectangle 3"/>
          <p:cNvSpPr/>
          <p:nvPr/>
        </p:nvSpPr>
        <p:spPr>
          <a:xfrm>
            <a:off x="-2971800" y="1524000"/>
            <a:ext cx="2590800" cy="30480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Update each semester</a:t>
            </a:r>
            <a:endParaRPr lang="en-US" dirty="0">
              <a:solidFill>
                <a:schemeClr val="tx1"/>
              </a:solidFill>
            </a:endParaRPr>
          </a:p>
        </p:txBody>
      </p:sp>
    </p:spTree>
    <p:extLst>
      <p:ext uri="{BB962C8B-B14F-4D97-AF65-F5344CB8AC3E}">
        <p14:creationId xmlns:p14="http://schemas.microsoft.com/office/powerpoint/2010/main" val="1618216646"/>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and Quizzes</a:t>
            </a:r>
            <a:endParaRPr lang="en-US" dirty="0"/>
          </a:p>
        </p:txBody>
      </p:sp>
      <p:sp>
        <p:nvSpPr>
          <p:cNvPr id="3" name="Content Placeholder 2"/>
          <p:cNvSpPr>
            <a:spLocks noGrp="1"/>
          </p:cNvSpPr>
          <p:nvPr>
            <p:ph idx="1"/>
          </p:nvPr>
        </p:nvSpPr>
        <p:spPr/>
        <p:txBody>
          <a:bodyPr/>
          <a:lstStyle/>
          <a:p>
            <a:r>
              <a:rPr lang="en-US" dirty="0" err="1" smtClean="0"/>
              <a:t>Homeworks</a:t>
            </a:r>
            <a:r>
              <a:rPr lang="en-US" dirty="0" smtClean="0"/>
              <a:t> will be mostly programming assignments</a:t>
            </a:r>
            <a:endParaRPr lang="en-US" dirty="0"/>
          </a:p>
          <a:p>
            <a:r>
              <a:rPr lang="en-US" dirty="0" smtClean="0"/>
              <a:t>Regular </a:t>
            </a:r>
            <a:r>
              <a:rPr lang="en-US" dirty="0"/>
              <a:t>unannounced quizzes will be handed out </a:t>
            </a:r>
            <a:r>
              <a:rPr lang="en-US" dirty="0" smtClean="0"/>
              <a:t>at beginning of class </a:t>
            </a:r>
            <a:r>
              <a:rPr lang="en-US" dirty="0"/>
              <a:t>based on readings and other course </a:t>
            </a:r>
            <a:r>
              <a:rPr lang="en-US" dirty="0" smtClean="0"/>
              <a:t>content</a:t>
            </a:r>
          </a:p>
          <a:p>
            <a:pPr lvl="1"/>
            <a:r>
              <a:rPr lang="en-US" dirty="0" smtClean="0"/>
              <a:t>No </a:t>
            </a:r>
            <a:r>
              <a:rPr lang="en-US" dirty="0"/>
              <a:t>make-up quizzes will be allowed if you are not in attendance when a quiz is handed </a:t>
            </a:r>
            <a:r>
              <a:rPr lang="en-US" dirty="0" smtClean="0"/>
              <a:t>out</a:t>
            </a:r>
            <a:r>
              <a:rPr lang="en-US" dirty="0"/>
              <a:t> </a:t>
            </a:r>
            <a:r>
              <a:rPr lang="en-US" dirty="0" smtClean="0"/>
              <a:t>(be on time)</a:t>
            </a:r>
          </a:p>
          <a:p>
            <a:pPr lvl="1"/>
            <a:r>
              <a:rPr lang="en-US" i="1" dirty="0" smtClean="0"/>
              <a:t>Average </a:t>
            </a:r>
            <a:r>
              <a:rPr lang="en-US" i="1" dirty="0"/>
              <a:t>of </a:t>
            </a:r>
            <a:r>
              <a:rPr lang="en-US" i="1" dirty="0" smtClean="0"/>
              <a:t>quiz </a:t>
            </a:r>
            <a:r>
              <a:rPr lang="en-US" i="1" dirty="0"/>
              <a:t>scores will go toward extra </a:t>
            </a:r>
            <a:r>
              <a:rPr lang="en-US" i="1" dirty="0" smtClean="0"/>
              <a:t>credit</a:t>
            </a:r>
          </a:p>
          <a:p>
            <a:pPr lvl="1"/>
            <a:r>
              <a:rPr lang="en-US" dirty="0" smtClean="0"/>
              <a:t>So ok if you miss quizzes</a:t>
            </a:r>
            <a:endParaRPr lang="en-US" dirty="0"/>
          </a:p>
        </p:txBody>
      </p:sp>
    </p:spTree>
    <p:extLst>
      <p:ext uri="{BB962C8B-B14F-4D97-AF65-F5344CB8AC3E}">
        <p14:creationId xmlns:p14="http://schemas.microsoft.com/office/powerpoint/2010/main" val="91526526"/>
      </p:ext>
    </p:extLst>
  </p:cSld>
  <p:clrMapOvr>
    <a:masterClrMapping/>
  </p:clrMapOvr>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Grading</a:t>
            </a:r>
            <a:endParaRPr lang="en-US" dirty="0"/>
          </a:p>
        </p:txBody>
      </p:sp>
      <p:graphicFrame>
        <p:nvGraphicFramePr>
          <p:cNvPr id="4" name="Content Placeholder 3"/>
          <p:cNvGraphicFramePr>
            <a:graphicFrameLocks noGrp="1"/>
          </p:cNvGraphicFramePr>
          <p:nvPr>
            <p:ph idx="1"/>
            <p:extLst>
              <p:ext uri="{D42A27DB-BD31-4B8C-83A1-F6EECF244321}">
                <p14:modId xmlns:p14="http://schemas.microsoft.com/office/powerpoint/2010/main" val="4247503783"/>
              </p:ext>
            </p:extLst>
          </p:nvPr>
        </p:nvGraphicFramePr>
        <p:xfrm>
          <a:off x="762000" y="1615440"/>
          <a:ext cx="7315200" cy="2042160"/>
        </p:xfrm>
        <a:graphic>
          <a:graphicData uri="http://schemas.openxmlformats.org/drawingml/2006/table">
            <a:tbl>
              <a:tblPr/>
              <a:tblGrid>
                <a:gridCol w="5562600"/>
                <a:gridCol w="1752600"/>
              </a:tblGrid>
              <a:tr h="0">
                <a:tc>
                  <a:txBody>
                    <a:bodyPr/>
                    <a:lstStyle/>
                    <a:p>
                      <a:pPr rtl="0" fontAlgn="t">
                        <a:spcBef>
                          <a:spcPts val="0"/>
                        </a:spcBef>
                        <a:spcAft>
                          <a:spcPts val="0"/>
                        </a:spcAft>
                      </a:pPr>
                      <a:r>
                        <a:rPr lang="en-US" sz="3000" b="0" i="0" u="none" strike="noStrike" dirty="0">
                          <a:solidFill>
                            <a:srgbClr val="000000"/>
                          </a:solidFill>
                          <a:effectLst/>
                          <a:latin typeface="+mj-lt"/>
                        </a:rPr>
                        <a:t>Lab Grade (includes </a:t>
                      </a:r>
                      <a:r>
                        <a:rPr lang="en-US" sz="3000" b="0" i="0" u="none" strike="noStrike" dirty="0" err="1">
                          <a:solidFill>
                            <a:srgbClr val="000000"/>
                          </a:solidFill>
                          <a:effectLst/>
                          <a:latin typeface="+mj-lt"/>
                        </a:rPr>
                        <a:t>homeworks</a:t>
                      </a:r>
                      <a:r>
                        <a:rPr lang="en-US" sz="3000" b="0" i="0" u="none" strike="noStrike" dirty="0">
                          <a:solidFill>
                            <a:srgbClr val="000000"/>
                          </a:solidFill>
                          <a:effectLst/>
                          <a:latin typeface="+mj-lt"/>
                        </a:rPr>
                        <a:t>)   </a:t>
                      </a:r>
                      <a:endParaRPr lang="en-US" sz="3000" dirty="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a:solidFill>
                            <a:srgbClr val="000000"/>
                          </a:solidFill>
                          <a:effectLst/>
                          <a:latin typeface="+mj-lt"/>
                        </a:rPr>
                        <a:t>60%</a:t>
                      </a:r>
                      <a:endParaRPr lang="en-US" sz="300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3000" b="0" i="0" u="none" strike="noStrike">
                          <a:solidFill>
                            <a:srgbClr val="000000"/>
                          </a:solidFill>
                          <a:effectLst/>
                          <a:latin typeface="+mj-lt"/>
                        </a:rPr>
                        <a:t>Final Exam   </a:t>
                      </a:r>
                      <a:endParaRPr lang="en-US" sz="300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a:solidFill>
                            <a:srgbClr val="000000"/>
                          </a:solidFill>
                          <a:effectLst/>
                          <a:latin typeface="+mj-lt"/>
                        </a:rPr>
                        <a:t>20%</a:t>
                      </a:r>
                      <a:endParaRPr lang="en-US" sz="300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3000" b="0" i="0" u="none" strike="noStrike" dirty="0">
                          <a:solidFill>
                            <a:srgbClr val="000000"/>
                          </a:solidFill>
                          <a:effectLst/>
                          <a:latin typeface="+mj-lt"/>
                        </a:rPr>
                        <a:t>Midterm</a:t>
                      </a:r>
                      <a:endParaRPr lang="en-US" sz="3000" dirty="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b="0" i="0" u="none" strike="noStrike" dirty="0">
                          <a:solidFill>
                            <a:srgbClr val="000000"/>
                          </a:solidFill>
                          <a:effectLst/>
                          <a:latin typeface="+mj-lt"/>
                        </a:rPr>
                        <a:t>20%</a:t>
                      </a:r>
                      <a:endParaRPr lang="en-US" sz="3000" dirty="0">
                        <a:effectLst/>
                        <a:latin typeface="+mj-lt"/>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r>
              <a:tr h="0">
                <a:tc>
                  <a:txBody>
                    <a:bodyPr/>
                    <a:lstStyle/>
                    <a:p>
                      <a:pPr rtl="0" fontAlgn="t">
                        <a:spcBef>
                          <a:spcPts val="0"/>
                        </a:spcBef>
                        <a:spcAft>
                          <a:spcPts val="0"/>
                        </a:spcAft>
                      </a:pPr>
                      <a:r>
                        <a:rPr lang="en-US" sz="3000" dirty="0" smtClean="0">
                          <a:effectLst/>
                          <a:latin typeface="+mj-lt"/>
                          <a:cs typeface="Arial" panose="020B0604020202020204" pitchFamily="34" charset="0"/>
                        </a:rPr>
                        <a:t>Extra Credit</a:t>
                      </a:r>
                      <a:endParaRPr lang="en-US" sz="3000" dirty="0">
                        <a:effectLst/>
                        <a:latin typeface="+mj-lt"/>
                        <a:cs typeface="Arial" panose="020B0604020202020204" pitchFamily="34" charset="0"/>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c>
                  <a:txBody>
                    <a:bodyPr/>
                    <a:lstStyle/>
                    <a:p>
                      <a:pPr rtl="0" fontAlgn="t">
                        <a:spcBef>
                          <a:spcPts val="0"/>
                        </a:spcBef>
                        <a:spcAft>
                          <a:spcPts val="0"/>
                        </a:spcAft>
                      </a:pPr>
                      <a:r>
                        <a:rPr lang="en-US" sz="3000" dirty="0" smtClean="0">
                          <a:effectLst/>
                          <a:latin typeface="+mj-lt"/>
                          <a:cs typeface="Arial" panose="020B0604020202020204" pitchFamily="34" charset="0"/>
                        </a:rPr>
                        <a:t>3%</a:t>
                      </a:r>
                      <a:endParaRPr lang="en-US" sz="3000" dirty="0">
                        <a:effectLst/>
                        <a:latin typeface="+mj-lt"/>
                        <a:cs typeface="Arial" panose="020B0604020202020204" pitchFamily="34" charset="0"/>
                      </a:endParaRPr>
                    </a:p>
                  </a:txBody>
                  <a:tcPr marL="26670" marR="26670" marT="26670" marB="26670">
                    <a:lnL w="3810" cap="flat" cmpd="sng" algn="ctr">
                      <a:solidFill>
                        <a:srgbClr val="000000"/>
                      </a:solidFill>
                      <a:prstDash val="solid"/>
                      <a:round/>
                      <a:headEnd type="none" w="med" len="med"/>
                      <a:tailEnd type="none" w="med" len="med"/>
                    </a:lnL>
                    <a:lnR w="3810" cap="flat" cmpd="sng" algn="ctr">
                      <a:solidFill>
                        <a:srgbClr val="000000"/>
                      </a:solidFill>
                      <a:prstDash val="solid"/>
                      <a:round/>
                      <a:headEnd type="none" w="med" len="med"/>
                      <a:tailEnd type="none" w="med" len="med"/>
                    </a:lnR>
                    <a:lnT w="3810" cap="flat" cmpd="sng" algn="ctr">
                      <a:solidFill>
                        <a:srgbClr val="000000"/>
                      </a:solidFill>
                      <a:prstDash val="solid"/>
                      <a:round/>
                      <a:headEnd type="none" w="med" len="med"/>
                      <a:tailEnd type="none" w="med" len="med"/>
                    </a:lnT>
                    <a:lnB w="3810" cap="flat" cmpd="sng" algn="ctr">
                      <a:solidFill>
                        <a:srgbClr val="000000"/>
                      </a:solidFill>
                      <a:prstDash val="solid"/>
                      <a:round/>
                      <a:headEnd type="none" w="med" len="med"/>
                      <a:tailEnd type="none" w="med" len="med"/>
                    </a:lnB>
                  </a:tcPr>
                </a:tc>
              </a:tr>
            </a:tbl>
          </a:graphicData>
        </a:graphic>
      </p:graphicFrame>
      <p:sp>
        <p:nvSpPr>
          <p:cNvPr id="5" name="Content Placeholder 2"/>
          <p:cNvSpPr txBox="1">
            <a:spLocks/>
          </p:cNvSpPr>
          <p:nvPr/>
        </p:nvSpPr>
        <p:spPr bwMode="auto">
          <a:xfrm>
            <a:off x="4572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lvl1pPr marL="342900" indent="-342900" algn="l" defTabSz="457200" rtl="0" eaLnBrk="0" fontAlgn="base" hangingPunct="0">
              <a:spcBef>
                <a:spcPct val="20000"/>
              </a:spcBef>
              <a:spcAft>
                <a:spcPct val="0"/>
              </a:spcAft>
              <a:buFont typeface="Arial" charset="0"/>
              <a:buChar char="•"/>
              <a:defRPr sz="3000" kern="1200">
                <a:solidFill>
                  <a:srgbClr val="404040"/>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rgbClr val="404040"/>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endParaRPr lang="en-US" dirty="0">
              <a:solidFill>
                <a:schemeClr val="tx1"/>
              </a:solidFill>
            </a:endParaRPr>
          </a:p>
          <a:p>
            <a:endParaRPr lang="en-US" dirty="0" smtClean="0">
              <a:solidFill>
                <a:schemeClr val="tx1"/>
              </a:solidFill>
            </a:endParaRPr>
          </a:p>
          <a:p>
            <a:endParaRPr lang="en-US" dirty="0">
              <a:solidFill>
                <a:schemeClr val="tx1"/>
              </a:solidFill>
            </a:endParaRPr>
          </a:p>
          <a:p>
            <a:endParaRPr lang="en-US" dirty="0" smtClean="0">
              <a:solidFill>
                <a:schemeClr val="tx1"/>
              </a:solidFill>
            </a:endParaRPr>
          </a:p>
          <a:p>
            <a:r>
              <a:rPr lang="en-US" dirty="0" smtClean="0">
                <a:solidFill>
                  <a:schemeClr val="tx1"/>
                </a:solidFill>
              </a:rPr>
              <a:t>Extra credit is 2% quiz, 1% extra optional assignment at end of semester</a:t>
            </a:r>
          </a:p>
        </p:txBody>
      </p:sp>
    </p:spTree>
    <p:extLst>
      <p:ext uri="{BB962C8B-B14F-4D97-AF65-F5344CB8AC3E}">
        <p14:creationId xmlns:p14="http://schemas.microsoft.com/office/powerpoint/2010/main" val="2732501512"/>
      </p:ext>
    </p:extLst>
  </p:cSld>
  <p:clrMapOvr>
    <a:masterClrMapping/>
  </p:clrMapOvr>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Schedule of Topics</a:t>
            </a:r>
            <a:endParaRPr lang="en-US" dirty="0"/>
          </a:p>
        </p:txBody>
      </p:sp>
      <p:sp>
        <p:nvSpPr>
          <p:cNvPr id="3" name="Content Placeholder 2"/>
          <p:cNvSpPr>
            <a:spLocks noGrp="1"/>
          </p:cNvSpPr>
          <p:nvPr>
            <p:ph idx="1"/>
          </p:nvPr>
        </p:nvSpPr>
        <p:spPr/>
        <p:txBody>
          <a:bodyPr/>
          <a:lstStyle/>
          <a:p>
            <a:r>
              <a:rPr lang="en-US" dirty="0" smtClean="0"/>
              <a:t>See Google doc of syllabus</a:t>
            </a:r>
          </a:p>
          <a:p>
            <a:pPr lvl="1"/>
            <a:r>
              <a:rPr lang="en-US" u="sng" dirty="0">
                <a:hlinkClick r:id="rId2"/>
              </a:rPr>
              <a:t>https://goo.gl/wrvhry</a:t>
            </a:r>
            <a:r>
              <a:rPr lang="en-US" dirty="0"/>
              <a:t> </a:t>
            </a:r>
            <a:endParaRPr lang="en-US" dirty="0" smtClean="0"/>
          </a:p>
          <a:p>
            <a:pPr lvl="1"/>
            <a:endParaRPr lang="en-US" dirty="0"/>
          </a:p>
          <a:p>
            <a:r>
              <a:rPr lang="en-US" dirty="0" smtClean="0"/>
              <a:t>Note that course topics and labs are aligned in first half of semester</a:t>
            </a:r>
          </a:p>
          <a:p>
            <a:pPr lvl="1"/>
            <a:r>
              <a:rPr lang="en-US" dirty="0" smtClean="0"/>
              <a:t>Prototyping, HTML / CSS / JavaScript</a:t>
            </a:r>
          </a:p>
          <a:p>
            <a:pPr lvl="1"/>
            <a:r>
              <a:rPr lang="en-US" dirty="0" smtClean="0"/>
              <a:t>But diverges in second half</a:t>
            </a:r>
            <a:endParaRPr lang="en-US" dirty="0"/>
          </a:p>
          <a:p>
            <a:pPr marL="0" indent="0">
              <a:buNone/>
            </a:pPr>
            <a:endParaRPr lang="en-US" dirty="0"/>
          </a:p>
        </p:txBody>
      </p:sp>
      <p:sp>
        <p:nvSpPr>
          <p:cNvPr id="4" name="Rectangle 3"/>
          <p:cNvSpPr/>
          <p:nvPr/>
        </p:nvSpPr>
        <p:spPr>
          <a:xfrm>
            <a:off x="-2819400" y="2209800"/>
            <a:ext cx="1828800" cy="2819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rgbClr val="FF0000"/>
                </a:solidFill>
              </a:rPr>
              <a:t>Update link each semester</a:t>
            </a:r>
            <a:endParaRPr lang="en-US" dirty="0">
              <a:solidFill>
                <a:srgbClr val="FF0000"/>
              </a:solidFill>
            </a:endParaRPr>
          </a:p>
        </p:txBody>
      </p:sp>
    </p:spTree>
    <p:extLst>
      <p:ext uri="{BB962C8B-B14F-4D97-AF65-F5344CB8AC3E}">
        <p14:creationId xmlns:p14="http://schemas.microsoft.com/office/powerpoint/2010/main" val="687397813"/>
      </p:ext>
    </p:extLst>
  </p:cSld>
  <p:clrMapOvr>
    <a:masterClrMapping/>
  </p:clrMapOvr>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Advice for this Course</a:t>
            </a:r>
            <a:br>
              <a:rPr lang="en-US" dirty="0" smtClean="0"/>
            </a:br>
            <a:r>
              <a:rPr lang="en-US" sz="3200" i="1" dirty="0" smtClean="0"/>
              <a:t>Programming Experience</a:t>
            </a:r>
            <a:endParaRPr lang="en-US" i="1" dirty="0"/>
          </a:p>
        </p:txBody>
      </p:sp>
      <p:sp>
        <p:nvSpPr>
          <p:cNvPr id="3" name="Content Placeholder 2"/>
          <p:cNvSpPr>
            <a:spLocks noGrp="1"/>
          </p:cNvSpPr>
          <p:nvPr>
            <p:ph idx="1"/>
          </p:nvPr>
        </p:nvSpPr>
        <p:spPr/>
        <p:txBody>
          <a:bodyPr/>
          <a:lstStyle/>
          <a:p>
            <a:r>
              <a:rPr lang="en-US" dirty="0" smtClean="0"/>
              <a:t>Many of you have minimal programming experience</a:t>
            </a:r>
          </a:p>
        </p:txBody>
      </p:sp>
      <p:pic>
        <p:nvPicPr>
          <p:cNvPr id="31746" name="Picture 2" descr="http://www.lelanicarver.com/wp-content/uploads/2012/01/DontPanic.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743200" y="2743200"/>
            <a:ext cx="3810000" cy="32004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31634762"/>
      </p:ext>
    </p:extLst>
  </p:cSld>
  <p:clrMapOvr>
    <a:masterClrMapping/>
  </p:clrMapOvr>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this Course</a:t>
            </a:r>
            <a:br>
              <a:rPr lang="en-US" dirty="0"/>
            </a:br>
            <a:r>
              <a:rPr lang="en-US" sz="3200" i="1" dirty="0"/>
              <a:t>Programming Experience</a:t>
            </a:r>
            <a:endParaRPr lang="en-US" dirty="0"/>
          </a:p>
        </p:txBody>
      </p:sp>
      <p:sp>
        <p:nvSpPr>
          <p:cNvPr id="3" name="Content Placeholder 2"/>
          <p:cNvSpPr>
            <a:spLocks noGrp="1"/>
          </p:cNvSpPr>
          <p:nvPr>
            <p:ph idx="1"/>
          </p:nvPr>
        </p:nvSpPr>
        <p:spPr/>
        <p:txBody>
          <a:bodyPr/>
          <a:lstStyle/>
          <a:p>
            <a:r>
              <a:rPr lang="en-US" dirty="0" smtClean="0"/>
              <a:t>Many of you have minimal programming experience</a:t>
            </a:r>
          </a:p>
          <a:p>
            <a:pPr lvl="1"/>
            <a:r>
              <a:rPr lang="en-US" dirty="0" smtClean="0"/>
              <a:t>This is ok, this course is geared for you</a:t>
            </a:r>
          </a:p>
          <a:p>
            <a:pPr lvl="1"/>
            <a:r>
              <a:rPr lang="en-US" dirty="0" smtClean="0"/>
              <a:t>We have great TAs</a:t>
            </a:r>
          </a:p>
          <a:p>
            <a:pPr lvl="1"/>
            <a:r>
              <a:rPr lang="en-US" dirty="0" smtClean="0"/>
              <a:t>Lots of online tutorials and content to help</a:t>
            </a:r>
          </a:p>
          <a:p>
            <a:pPr lvl="2"/>
            <a:r>
              <a:rPr lang="en-US" dirty="0"/>
              <a:t>Khan Academy </a:t>
            </a:r>
            <a:r>
              <a:rPr lang="en-US" dirty="0" smtClean="0"/>
              <a:t>tutorials </a:t>
            </a:r>
            <a:r>
              <a:rPr lang="en-US" dirty="0"/>
              <a:t>on HTML, CSS, and JavaScript</a:t>
            </a:r>
          </a:p>
          <a:p>
            <a:pPr lvl="2"/>
            <a:r>
              <a:rPr lang="en-US" dirty="0" err="1"/>
              <a:t>CodeCademy</a:t>
            </a:r>
            <a:r>
              <a:rPr lang="en-US" dirty="0"/>
              <a:t> </a:t>
            </a:r>
            <a:r>
              <a:rPr lang="en-US" dirty="0" smtClean="0"/>
              <a:t>on </a:t>
            </a:r>
            <a:r>
              <a:rPr lang="en-US" dirty="0"/>
              <a:t>HTML, CSS, JavaScript, and JQuery</a:t>
            </a:r>
          </a:p>
          <a:p>
            <a:pPr lvl="2"/>
            <a:r>
              <a:rPr lang="en-US" dirty="0"/>
              <a:t>W3Schools has many examples of web programming</a:t>
            </a:r>
          </a:p>
          <a:p>
            <a:pPr lvl="2"/>
            <a:r>
              <a:rPr lang="en-US" dirty="0" smtClean="0"/>
              <a:t>Lynda tutorials (free for CMU students)</a:t>
            </a:r>
            <a:endParaRPr lang="en-US" dirty="0"/>
          </a:p>
          <a:p>
            <a:pPr lvl="1"/>
            <a:r>
              <a:rPr lang="en-US" dirty="0" smtClean="0"/>
              <a:t>About a month before we get to programming</a:t>
            </a:r>
            <a:endParaRPr lang="en-US" dirty="0"/>
          </a:p>
        </p:txBody>
      </p:sp>
    </p:spTree>
    <p:extLst>
      <p:ext uri="{BB962C8B-B14F-4D97-AF65-F5344CB8AC3E}">
        <p14:creationId xmlns:p14="http://schemas.microsoft.com/office/powerpoint/2010/main" val="2180885183"/>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Other Advice for this Course</a:t>
            </a:r>
            <a:br>
              <a:rPr lang="en-US" dirty="0" smtClean="0"/>
            </a:br>
            <a:r>
              <a:rPr lang="en-US" sz="3200" i="1" dirty="0" smtClean="0"/>
              <a:t>What You’ll Get From This Course</a:t>
            </a:r>
            <a:endParaRPr lang="en-US" i="1" dirty="0"/>
          </a:p>
        </p:txBody>
      </p:sp>
      <p:sp>
        <p:nvSpPr>
          <p:cNvPr id="3" name="Content Placeholder 2"/>
          <p:cNvSpPr>
            <a:spLocks noGrp="1"/>
          </p:cNvSpPr>
          <p:nvPr>
            <p:ph idx="1"/>
          </p:nvPr>
        </p:nvSpPr>
        <p:spPr>
          <a:xfrm>
            <a:off x="609600" y="1600200"/>
            <a:ext cx="8305800" cy="4525963"/>
          </a:xfrm>
        </p:spPr>
        <p:txBody>
          <a:bodyPr/>
          <a:lstStyle/>
          <a:p>
            <a:r>
              <a:rPr lang="en-US" dirty="0" smtClean="0"/>
              <a:t>In 2015, one MHCI student interviewed current students and alums to understand anxieties and </a:t>
            </a:r>
            <a:r>
              <a:rPr lang="en-US" dirty="0"/>
              <a:t>(incorrect) </a:t>
            </a:r>
            <a:r>
              <a:rPr lang="en-US" dirty="0" smtClean="0"/>
              <a:t>expectations</a:t>
            </a:r>
          </a:p>
          <a:p>
            <a:r>
              <a:rPr lang="en-US" dirty="0" smtClean="0"/>
              <a:t>"</a:t>
            </a:r>
            <a:r>
              <a:rPr lang="en-US" i="1" dirty="0"/>
              <a:t>Learning means being given steps, like </a:t>
            </a:r>
            <a:r>
              <a:rPr lang="en-US" i="1" dirty="0" smtClean="0"/>
              <a:t>a recipe.</a:t>
            </a:r>
            <a:r>
              <a:rPr lang="en-US" dirty="0" smtClean="0"/>
              <a:t>”</a:t>
            </a:r>
          </a:p>
          <a:p>
            <a:r>
              <a:rPr lang="en-US" dirty="0"/>
              <a:t>“</a:t>
            </a:r>
            <a:r>
              <a:rPr lang="en-US" i="1" dirty="0"/>
              <a:t>Why don’t they teach us the rules for design</a:t>
            </a:r>
            <a:r>
              <a:rPr lang="en-US" i="1" dirty="0" smtClean="0"/>
              <a:t>?</a:t>
            </a:r>
            <a:r>
              <a:rPr lang="en-US" dirty="0" smtClean="0"/>
              <a:t>”</a:t>
            </a:r>
          </a:p>
          <a:p>
            <a:endParaRPr lang="en-US" dirty="0" smtClean="0"/>
          </a:p>
          <a:p>
            <a:r>
              <a:rPr lang="en-US" dirty="0" smtClean="0"/>
              <a:t>This is </a:t>
            </a:r>
            <a:r>
              <a:rPr lang="en-US" u="sng" dirty="0" smtClean="0"/>
              <a:t>not</a:t>
            </a:r>
            <a:r>
              <a:rPr lang="en-US" dirty="0" smtClean="0"/>
              <a:t> what this (or other) courses are about</a:t>
            </a:r>
            <a:endParaRPr lang="en-US" dirty="0"/>
          </a:p>
        </p:txBody>
      </p:sp>
    </p:spTree>
    <p:extLst>
      <p:ext uri="{BB962C8B-B14F-4D97-AF65-F5344CB8AC3E}">
        <p14:creationId xmlns:p14="http://schemas.microsoft.com/office/powerpoint/2010/main" val="888261342"/>
      </p:ext>
    </p:extLst>
  </p:cSld>
  <p:clrMapOvr>
    <a:masterClrMapping/>
  </p:clrMapOvr>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this </a:t>
            </a:r>
            <a:r>
              <a:rPr lang="en-US" dirty="0" smtClean="0"/>
              <a:t>Course</a:t>
            </a:r>
            <a:br>
              <a:rPr lang="en-US" dirty="0" smtClean="0"/>
            </a:br>
            <a:r>
              <a:rPr lang="en-US" sz="3200" i="1" dirty="0"/>
              <a:t>What You’ll Get From This Course</a:t>
            </a:r>
            <a:endParaRPr lang="en-US" dirty="0"/>
          </a:p>
        </p:txBody>
      </p:sp>
      <p:sp>
        <p:nvSpPr>
          <p:cNvPr id="3" name="Content Placeholder 2"/>
          <p:cNvSpPr>
            <a:spLocks noGrp="1"/>
          </p:cNvSpPr>
          <p:nvPr>
            <p:ph idx="1"/>
          </p:nvPr>
        </p:nvSpPr>
        <p:spPr/>
        <p:txBody>
          <a:bodyPr/>
          <a:lstStyle/>
          <a:p>
            <a:r>
              <a:rPr lang="en-US" dirty="0" smtClean="0"/>
              <a:t>Very few things in HCI/UX design (or even life!) have clear steps or clear answers</a:t>
            </a:r>
          </a:p>
          <a:p>
            <a:pPr lvl="1"/>
            <a:r>
              <a:rPr lang="en-US" dirty="0" smtClean="0"/>
              <a:t>Often must balance multiple competing constraints</a:t>
            </a:r>
          </a:p>
          <a:p>
            <a:pPr lvl="1"/>
            <a:r>
              <a:rPr lang="en-US" dirty="0" smtClean="0"/>
              <a:t>Few hard rules for HCI and UX, no overarching theory</a:t>
            </a:r>
          </a:p>
          <a:p>
            <a:pPr lvl="2"/>
            <a:r>
              <a:rPr lang="en-US" dirty="0" smtClean="0"/>
              <a:t>People and technology are complex</a:t>
            </a:r>
          </a:p>
          <a:p>
            <a:pPr lvl="1"/>
            <a:r>
              <a:rPr lang="en-US" dirty="0" smtClean="0"/>
              <a:t>HCI/UX draws on nearly every aspect of human experience</a:t>
            </a:r>
          </a:p>
          <a:p>
            <a:pPr lvl="2"/>
            <a:r>
              <a:rPr lang="en-US" dirty="0" smtClean="0"/>
              <a:t>Behavioral, Design, Tech, </a:t>
            </a:r>
            <a:r>
              <a:rPr lang="en-US" dirty="0" err="1" smtClean="0"/>
              <a:t>LearningSci</a:t>
            </a:r>
            <a:r>
              <a:rPr lang="en-US" dirty="0" smtClean="0"/>
              <a:t>, </a:t>
            </a:r>
            <a:r>
              <a:rPr lang="en-US" dirty="0" err="1" smtClean="0"/>
              <a:t>Anthro</a:t>
            </a:r>
            <a:r>
              <a:rPr lang="en-US" dirty="0" smtClean="0"/>
              <a:t>, Business, Art, Ethics, Public Policy, and much more</a:t>
            </a:r>
          </a:p>
          <a:p>
            <a:pPr lvl="1"/>
            <a:r>
              <a:rPr lang="en-US" dirty="0" smtClean="0"/>
              <a:t>And tech and tools advancing every year</a:t>
            </a:r>
          </a:p>
          <a:p>
            <a:pPr lvl="1"/>
            <a:endParaRPr lang="en-US" dirty="0"/>
          </a:p>
        </p:txBody>
      </p:sp>
    </p:spTree>
    <p:extLst>
      <p:ext uri="{BB962C8B-B14F-4D97-AF65-F5344CB8AC3E}">
        <p14:creationId xmlns:p14="http://schemas.microsoft.com/office/powerpoint/2010/main" val="1903113501"/>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Another Example</a:t>
            </a:r>
            <a:endParaRPr lang="en-US" dirty="0"/>
          </a:p>
        </p:txBody>
      </p:sp>
      <p:sp>
        <p:nvSpPr>
          <p:cNvPr id="3" name="Content Placeholder 2"/>
          <p:cNvSpPr>
            <a:spLocks noGrp="1"/>
          </p:cNvSpPr>
          <p:nvPr>
            <p:ph idx="1"/>
          </p:nvPr>
        </p:nvSpPr>
        <p:spPr/>
        <p:txBody>
          <a:bodyPr/>
          <a:lstStyle/>
          <a:p>
            <a:endParaRPr lang="en-US"/>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990599"/>
            <a:ext cx="9448800"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0027524"/>
      </p:ext>
    </p:extLst>
  </p:cSld>
  <p:clrMapOvr>
    <a:masterClrMapping/>
  </p:clrMapOvr>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this </a:t>
            </a:r>
            <a:r>
              <a:rPr lang="en-US" dirty="0" smtClean="0"/>
              <a:t>Course</a:t>
            </a:r>
            <a:br>
              <a:rPr lang="en-US" dirty="0" smtClean="0"/>
            </a:br>
            <a:r>
              <a:rPr lang="en-US" sz="3200" i="1" dirty="0"/>
              <a:t>What You’ll Get From This Course</a:t>
            </a:r>
            <a:endParaRPr lang="en-US" dirty="0"/>
          </a:p>
        </p:txBody>
      </p:sp>
      <p:sp>
        <p:nvSpPr>
          <p:cNvPr id="3" name="Content Placeholder 2"/>
          <p:cNvSpPr>
            <a:spLocks noGrp="1"/>
          </p:cNvSpPr>
          <p:nvPr>
            <p:ph idx="1"/>
          </p:nvPr>
        </p:nvSpPr>
        <p:spPr/>
        <p:txBody>
          <a:bodyPr/>
          <a:lstStyle/>
          <a:p>
            <a:r>
              <a:rPr lang="en-US" i="1" dirty="0" smtClean="0"/>
              <a:t>The </a:t>
            </a:r>
            <a:r>
              <a:rPr lang="en-US" i="1" dirty="0"/>
              <a:t>MHCI program was supposed to make them an “expert” at ________. </a:t>
            </a:r>
            <a:endParaRPr lang="en-US" dirty="0" smtClean="0"/>
          </a:p>
          <a:p>
            <a:r>
              <a:rPr lang="en-US" dirty="0" smtClean="0"/>
              <a:t>You won’t become an expert at prototyping with just one course. But you’ll become very good at prototyping and well ahead of competition.</a:t>
            </a:r>
            <a:endParaRPr lang="en-US" dirty="0"/>
          </a:p>
        </p:txBody>
      </p:sp>
    </p:spTree>
    <p:extLst>
      <p:ext uri="{BB962C8B-B14F-4D97-AF65-F5344CB8AC3E}">
        <p14:creationId xmlns:p14="http://schemas.microsoft.com/office/powerpoint/2010/main" val="2701657728"/>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this </a:t>
            </a:r>
            <a:r>
              <a:rPr lang="en-US" dirty="0" smtClean="0"/>
              <a:t>Course</a:t>
            </a:r>
            <a:br>
              <a:rPr lang="en-US" dirty="0" smtClean="0"/>
            </a:br>
            <a:r>
              <a:rPr lang="en-US" sz="3200" i="1" dirty="0"/>
              <a:t>What You’ll Get From This Course</a:t>
            </a:r>
            <a:endParaRPr lang="en-US" dirty="0"/>
          </a:p>
        </p:txBody>
      </p:sp>
      <p:sp>
        <p:nvSpPr>
          <p:cNvPr id="3" name="Content Placeholder 2"/>
          <p:cNvSpPr>
            <a:spLocks noGrp="1"/>
          </p:cNvSpPr>
          <p:nvPr>
            <p:ph idx="1"/>
          </p:nvPr>
        </p:nvSpPr>
        <p:spPr/>
        <p:txBody>
          <a:bodyPr/>
          <a:lstStyle/>
          <a:p>
            <a:r>
              <a:rPr lang="en-US" i="1" dirty="0" smtClean="0"/>
              <a:t>The </a:t>
            </a:r>
            <a:r>
              <a:rPr lang="en-US" i="1" dirty="0"/>
              <a:t>MHCI program would guide them through every method for </a:t>
            </a:r>
            <a:r>
              <a:rPr lang="en-US" i="1" dirty="0" smtClean="0"/>
              <a:t>every </a:t>
            </a:r>
            <a:r>
              <a:rPr lang="en-US" i="1" dirty="0"/>
              <a:t>subject. </a:t>
            </a:r>
            <a:endParaRPr lang="en-US" i="1" dirty="0" smtClean="0"/>
          </a:p>
          <a:p>
            <a:r>
              <a:rPr lang="en-US" dirty="0" smtClean="0"/>
              <a:t>Too many methods, no one can master them all</a:t>
            </a:r>
          </a:p>
          <a:p>
            <a:r>
              <a:rPr lang="en-US" dirty="0" smtClean="0"/>
              <a:t>We can help you get practical skills and tools </a:t>
            </a:r>
            <a:br>
              <a:rPr lang="en-US" dirty="0" smtClean="0"/>
            </a:br>
            <a:r>
              <a:rPr lang="en-US" dirty="0" smtClean="0"/>
              <a:t>for thinking like a UX designer</a:t>
            </a:r>
            <a:endParaRPr lang="en-US" dirty="0"/>
          </a:p>
        </p:txBody>
      </p:sp>
      <p:pic>
        <p:nvPicPr>
          <p:cNvPr id="4" name="Picture 3"/>
          <p:cNvPicPr>
            <a:picLocks noChangeAspect="1" noChangeArrowheads="1"/>
          </p:cNvPicPr>
          <p:nvPr/>
        </p:nvPicPr>
        <p:blipFill rotWithShape="1">
          <a:blip r:embed="rId2">
            <a:extLst>
              <a:ext uri="{28A0092B-C50C-407E-A947-70E740481C1C}">
                <a14:useLocalDpi xmlns:a14="http://schemas.microsoft.com/office/drawing/2010/main" val="0"/>
              </a:ext>
            </a:extLst>
          </a:blip>
          <a:srcRect t="16824" b="14330"/>
          <a:stretch/>
        </p:blipFill>
        <p:spPr bwMode="auto">
          <a:xfrm>
            <a:off x="1066800" y="4495800"/>
            <a:ext cx="7010400" cy="202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6885755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this Course</a:t>
            </a:r>
            <a:br>
              <a:rPr lang="en-US" dirty="0"/>
            </a:br>
            <a:r>
              <a:rPr lang="en-US" sz="3200" i="1" dirty="0" smtClean="0"/>
              <a:t>Grades</a:t>
            </a:r>
            <a:endParaRPr lang="en-US" i="1" dirty="0"/>
          </a:p>
        </p:txBody>
      </p:sp>
      <p:sp>
        <p:nvSpPr>
          <p:cNvPr id="3" name="Content Placeholder 2"/>
          <p:cNvSpPr>
            <a:spLocks noGrp="1"/>
          </p:cNvSpPr>
          <p:nvPr>
            <p:ph idx="1"/>
          </p:nvPr>
        </p:nvSpPr>
        <p:spPr>
          <a:xfrm>
            <a:off x="609600" y="1600200"/>
            <a:ext cx="8305800" cy="4525963"/>
          </a:xfrm>
        </p:spPr>
        <p:txBody>
          <a:bodyPr/>
          <a:lstStyle/>
          <a:p>
            <a:r>
              <a:rPr lang="en-US" dirty="0" smtClean="0"/>
              <a:t>Please don’t ever ask what you need to do </a:t>
            </a:r>
            <a:br>
              <a:rPr lang="en-US" dirty="0" smtClean="0"/>
            </a:br>
            <a:r>
              <a:rPr lang="en-US" dirty="0" smtClean="0"/>
              <a:t>to get an A in this course</a:t>
            </a:r>
          </a:p>
          <a:p>
            <a:pPr lvl="1"/>
            <a:r>
              <a:rPr lang="en-US" dirty="0" smtClean="0"/>
              <a:t>Steve Jobs would never ask this question</a:t>
            </a:r>
          </a:p>
          <a:p>
            <a:pPr lvl="1"/>
            <a:r>
              <a:rPr lang="en-US" dirty="0" smtClean="0"/>
              <a:t>Picasso or van Gogh would never ask this question</a:t>
            </a:r>
          </a:p>
          <a:p>
            <a:pPr lvl="1"/>
            <a:r>
              <a:rPr lang="en-US" dirty="0" smtClean="0"/>
              <a:t>Life is not like this, and very rarely is there clear criteria </a:t>
            </a:r>
          </a:p>
          <a:p>
            <a:pPr lvl="2"/>
            <a:r>
              <a:rPr lang="en-US" dirty="0" smtClean="0"/>
              <a:t>Lots of people thought iPhone and iPad were stupid</a:t>
            </a:r>
          </a:p>
          <a:p>
            <a:r>
              <a:rPr lang="en-US" dirty="0" smtClean="0"/>
              <a:t>Use </a:t>
            </a:r>
            <a:r>
              <a:rPr lang="en-US" dirty="0"/>
              <a:t>this as a safe space for </a:t>
            </a:r>
            <a:r>
              <a:rPr lang="en-US" dirty="0" smtClean="0"/>
              <a:t>exploring and engaging with ideas, sharpening your skills</a:t>
            </a:r>
            <a:r>
              <a:rPr lang="en-US" dirty="0"/>
              <a:t>, </a:t>
            </a:r>
            <a:r>
              <a:rPr lang="en-US" dirty="0" smtClean="0"/>
              <a:t/>
            </a:r>
            <a:br>
              <a:rPr lang="en-US" dirty="0" smtClean="0"/>
            </a:br>
            <a:r>
              <a:rPr lang="en-US" dirty="0" smtClean="0"/>
              <a:t>and pushing yourself</a:t>
            </a:r>
            <a:r>
              <a:rPr lang="en-US" dirty="0"/>
              <a:t/>
            </a:r>
            <a:br>
              <a:rPr lang="en-US" dirty="0"/>
            </a:br>
            <a:endParaRPr lang="en-US" dirty="0"/>
          </a:p>
        </p:txBody>
      </p:sp>
    </p:spTree>
    <p:extLst>
      <p:ext uri="{BB962C8B-B14F-4D97-AF65-F5344CB8AC3E}">
        <p14:creationId xmlns:p14="http://schemas.microsoft.com/office/powerpoint/2010/main" val="2571419062"/>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a:t>
            </a:r>
            <a:r>
              <a:rPr lang="en-US" dirty="0" smtClean="0"/>
              <a:t>Your Time at CMU</a:t>
            </a:r>
            <a:br>
              <a:rPr lang="en-US" dirty="0" smtClean="0"/>
            </a:br>
            <a:r>
              <a:rPr lang="en-US" sz="3200" i="1" dirty="0" smtClean="0"/>
              <a:t>Be Active in Your Learning</a:t>
            </a:r>
            <a:endParaRPr lang="en-US" i="1" dirty="0"/>
          </a:p>
        </p:txBody>
      </p:sp>
      <p:sp>
        <p:nvSpPr>
          <p:cNvPr id="3" name="Content Placeholder 2"/>
          <p:cNvSpPr>
            <a:spLocks noGrp="1"/>
          </p:cNvSpPr>
          <p:nvPr>
            <p:ph idx="1"/>
          </p:nvPr>
        </p:nvSpPr>
        <p:spPr>
          <a:xfrm>
            <a:off x="609600" y="1524000"/>
            <a:ext cx="8077200" cy="4525963"/>
          </a:xfrm>
        </p:spPr>
        <p:txBody>
          <a:bodyPr/>
          <a:lstStyle/>
          <a:p>
            <a:r>
              <a:rPr lang="en-US" dirty="0"/>
              <a:t>Easy to just go to class, get a grade, </a:t>
            </a:r>
            <a:r>
              <a:rPr lang="en-US" dirty="0" smtClean="0"/>
              <a:t>but </a:t>
            </a:r>
            <a:r>
              <a:rPr lang="en-US" dirty="0"/>
              <a:t>not really learn</a:t>
            </a:r>
          </a:p>
          <a:p>
            <a:pPr lvl="1"/>
            <a:r>
              <a:rPr lang="en-US" dirty="0"/>
              <a:t>Be active in your learning</a:t>
            </a:r>
          </a:p>
          <a:p>
            <a:pPr lvl="1"/>
            <a:r>
              <a:rPr lang="en-US" dirty="0"/>
              <a:t>Ask </a:t>
            </a:r>
            <a:r>
              <a:rPr lang="en-US" dirty="0" smtClean="0"/>
              <a:t>questions in class</a:t>
            </a:r>
          </a:p>
          <a:p>
            <a:pPr lvl="1"/>
            <a:r>
              <a:rPr lang="en-US" dirty="0" smtClean="0"/>
              <a:t>Hold your fellow students to high standards</a:t>
            </a:r>
            <a:endParaRPr lang="en-US" dirty="0"/>
          </a:p>
          <a:p>
            <a:pPr lvl="1"/>
            <a:r>
              <a:rPr lang="en-US" dirty="0" smtClean="0"/>
              <a:t>Go to HCI seminar talks (Fri at 1:30pm NSH 1305)</a:t>
            </a:r>
          </a:p>
          <a:p>
            <a:pPr lvl="2"/>
            <a:r>
              <a:rPr lang="en-US" dirty="0">
                <a:hlinkClick r:id="rId2"/>
              </a:rPr>
              <a:t>https://</a:t>
            </a:r>
            <a:r>
              <a:rPr lang="en-US" dirty="0" smtClean="0">
                <a:hlinkClick r:id="rId2"/>
              </a:rPr>
              <a:t>hcii.cmu.edu/news/seminars</a:t>
            </a:r>
            <a:r>
              <a:rPr lang="en-US" dirty="0" smtClean="0"/>
              <a:t> </a:t>
            </a:r>
          </a:p>
          <a:p>
            <a:r>
              <a:rPr lang="en-US" dirty="0" smtClean="0"/>
              <a:t>Think of your classes as opportunity to learn more about world and better yourself</a:t>
            </a:r>
          </a:p>
          <a:p>
            <a:pPr lvl="1"/>
            <a:r>
              <a:rPr lang="en-US" dirty="0" smtClean="0"/>
              <a:t>Teach </a:t>
            </a:r>
            <a:r>
              <a:rPr lang="en-US" dirty="0"/>
              <a:t>us!</a:t>
            </a:r>
          </a:p>
          <a:p>
            <a:endParaRPr lang="en-US" dirty="0"/>
          </a:p>
        </p:txBody>
      </p:sp>
    </p:spTree>
    <p:extLst>
      <p:ext uri="{BB962C8B-B14F-4D97-AF65-F5344CB8AC3E}">
        <p14:creationId xmlns:p14="http://schemas.microsoft.com/office/powerpoint/2010/main" val="2773132357"/>
      </p:ext>
    </p:extLst>
  </p:cSld>
  <p:clrMapOvr>
    <a:masterClrMapping/>
  </p:clrMapOvr>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Your Time at </a:t>
            </a:r>
            <a:r>
              <a:rPr lang="en-US" dirty="0" smtClean="0"/>
              <a:t>CMU</a:t>
            </a:r>
            <a:endParaRPr lang="en-US" dirty="0"/>
          </a:p>
        </p:txBody>
      </p:sp>
      <p:sp>
        <p:nvSpPr>
          <p:cNvPr id="3" name="Content Placeholder 2"/>
          <p:cNvSpPr>
            <a:spLocks noGrp="1"/>
          </p:cNvSpPr>
          <p:nvPr>
            <p:ph idx="1"/>
          </p:nvPr>
        </p:nvSpPr>
        <p:spPr/>
        <p:txBody>
          <a:bodyPr/>
          <a:lstStyle/>
          <a:p>
            <a:r>
              <a:rPr lang="en-US" dirty="0">
                <a:solidFill>
                  <a:schemeClr val="tx1"/>
                </a:solidFill>
              </a:rPr>
              <a:t>Take a risk on </a:t>
            </a:r>
            <a:r>
              <a:rPr lang="en-US" dirty="0" smtClean="0">
                <a:solidFill>
                  <a:schemeClr val="tx1"/>
                </a:solidFill>
              </a:rPr>
              <a:t>things</a:t>
            </a:r>
          </a:p>
          <a:p>
            <a:pPr lvl="1"/>
            <a:r>
              <a:rPr lang="en-US" dirty="0" smtClean="0">
                <a:solidFill>
                  <a:schemeClr val="tx1"/>
                </a:solidFill>
              </a:rPr>
              <a:t>This is a safe space to try to push yourself</a:t>
            </a:r>
          </a:p>
        </p:txBody>
      </p:sp>
    </p:spTree>
    <p:extLst>
      <p:ext uri="{BB962C8B-B14F-4D97-AF65-F5344CB8AC3E}">
        <p14:creationId xmlns:p14="http://schemas.microsoft.com/office/powerpoint/2010/main" val="3247626546"/>
      </p:ext>
    </p:extLst>
  </p:cSld>
  <p:clrMapOvr>
    <a:masterClrMapping/>
  </p:clrMapOvr>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2050" name="Picture 2" descr="https://pics.filmaffinity.com/sharknado_tv-486222743-large.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14400" y="-609600"/>
            <a:ext cx="7391400" cy="1039821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015741949"/>
      </p:ext>
    </p:extLst>
  </p:cSld>
  <p:clrMapOvr>
    <a:masterClrMapping/>
  </p:clrMapOvr>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4" name="Picture 2" descr="C:\Users\jasonh\Desktop\pui examples\sharknado p47AcsB.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600200"/>
            <a:ext cx="9144000" cy="9144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25174889"/>
      </p:ext>
    </p:extLst>
  </p:cSld>
  <p:clrMapOvr>
    <a:masterClrMapping/>
  </p:clrMapOvr>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Other Advice for Your Time at </a:t>
            </a:r>
            <a:r>
              <a:rPr lang="en-US" dirty="0" smtClean="0"/>
              <a:t>CMU</a:t>
            </a:r>
            <a:endParaRPr lang="en-US" dirty="0"/>
          </a:p>
        </p:txBody>
      </p:sp>
      <p:sp>
        <p:nvSpPr>
          <p:cNvPr id="3" name="Content Placeholder 2"/>
          <p:cNvSpPr>
            <a:spLocks noGrp="1"/>
          </p:cNvSpPr>
          <p:nvPr>
            <p:ph idx="1"/>
          </p:nvPr>
        </p:nvSpPr>
        <p:spPr/>
        <p:txBody>
          <a:bodyPr/>
          <a:lstStyle/>
          <a:p>
            <a:r>
              <a:rPr lang="en-US" dirty="0">
                <a:solidFill>
                  <a:schemeClr val="tx1"/>
                </a:solidFill>
              </a:rPr>
              <a:t>Take a risk on </a:t>
            </a:r>
            <a:r>
              <a:rPr lang="en-US" dirty="0" smtClean="0">
                <a:solidFill>
                  <a:schemeClr val="tx1"/>
                </a:solidFill>
              </a:rPr>
              <a:t>things</a:t>
            </a:r>
          </a:p>
          <a:p>
            <a:pPr lvl="1"/>
            <a:r>
              <a:rPr lang="en-US" dirty="0" smtClean="0">
                <a:solidFill>
                  <a:schemeClr val="tx1"/>
                </a:solidFill>
              </a:rPr>
              <a:t>This is a safe space to try to push yourself</a:t>
            </a:r>
          </a:p>
          <a:p>
            <a:r>
              <a:rPr lang="en-US" dirty="0" smtClean="0">
                <a:solidFill>
                  <a:schemeClr val="tx1"/>
                </a:solidFill>
              </a:rPr>
              <a:t>It's </a:t>
            </a:r>
            <a:r>
              <a:rPr lang="en-US" dirty="0">
                <a:solidFill>
                  <a:schemeClr val="tx1"/>
                </a:solidFill>
              </a:rPr>
              <a:t>ok to </a:t>
            </a:r>
            <a:r>
              <a:rPr lang="en-US" dirty="0" smtClean="0">
                <a:solidFill>
                  <a:schemeClr val="tx1"/>
                </a:solidFill>
              </a:rPr>
              <a:t>be wrong</a:t>
            </a:r>
            <a:r>
              <a:rPr lang="en-US" dirty="0">
                <a:solidFill>
                  <a:schemeClr val="tx1"/>
                </a:solidFill>
              </a:rPr>
              <a:t>, </a:t>
            </a:r>
            <a:r>
              <a:rPr lang="en-US" dirty="0" smtClean="0">
                <a:solidFill>
                  <a:schemeClr val="tx1"/>
                </a:solidFill>
              </a:rPr>
              <a:t>just don’t stay </a:t>
            </a:r>
            <a:r>
              <a:rPr lang="en-US" dirty="0">
                <a:solidFill>
                  <a:schemeClr val="tx1"/>
                </a:solidFill>
              </a:rPr>
              <a:t>wrong</a:t>
            </a:r>
          </a:p>
          <a:p>
            <a:endParaRPr lang="en-US" dirty="0">
              <a:solidFill>
                <a:schemeClr val="tx1"/>
              </a:solidFill>
            </a:endParaRPr>
          </a:p>
        </p:txBody>
      </p:sp>
    </p:spTree>
    <p:extLst>
      <p:ext uri="{BB962C8B-B14F-4D97-AF65-F5344CB8AC3E}">
        <p14:creationId xmlns:p14="http://schemas.microsoft.com/office/powerpoint/2010/main" val="368885618"/>
      </p:ext>
    </p:extLst>
  </p:cSld>
  <p:clrMapOvr>
    <a:masterClrMapping/>
  </p:clrMapOvr>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3426" name="Rectangle 2"/>
          <p:cNvSpPr>
            <a:spLocks noGrp="1"/>
          </p:cNvSpPr>
          <p:nvPr>
            <p:ph type="title" idx="4294967295"/>
          </p:nvPr>
        </p:nvSpPr>
        <p:spPr>
          <a:xfrm>
            <a:off x="609600" y="274638"/>
            <a:ext cx="8077200" cy="868362"/>
          </a:xfrm>
        </p:spPr>
        <p:txBody>
          <a:bodyPr/>
          <a:lstStyle/>
          <a:p>
            <a:r>
              <a:rPr lang="en-US" dirty="0" smtClean="0">
                <a:latin typeface="Calibri" panose="020F0502020204030204" pitchFamily="34" charset="0"/>
              </a:rPr>
              <a:t>Reading for Wednesday</a:t>
            </a:r>
          </a:p>
        </p:txBody>
      </p:sp>
      <p:sp>
        <p:nvSpPr>
          <p:cNvPr id="103427" name="Rectangle 3"/>
          <p:cNvSpPr>
            <a:spLocks noGrp="1"/>
          </p:cNvSpPr>
          <p:nvPr>
            <p:ph type="body" idx="4294967295"/>
          </p:nvPr>
        </p:nvSpPr>
        <p:spPr>
          <a:xfrm>
            <a:off x="609600" y="1143000"/>
            <a:ext cx="8077200" cy="4983163"/>
          </a:xfrm>
        </p:spPr>
        <p:txBody>
          <a:bodyPr/>
          <a:lstStyle/>
          <a:p>
            <a:r>
              <a:rPr lang="en-US" sz="3000" dirty="0" smtClean="0">
                <a:latin typeface="Calibri" panose="020F0502020204030204" pitchFamily="34" charset="0"/>
              </a:rPr>
              <a:t>Phil </a:t>
            </a:r>
            <a:r>
              <a:rPr lang="en-US" sz="3000" dirty="0" err="1" smtClean="0">
                <a:latin typeface="Calibri" panose="020F0502020204030204" pitchFamily="34" charset="0"/>
              </a:rPr>
              <a:t>Agre’s</a:t>
            </a:r>
            <a:r>
              <a:rPr lang="en-US" sz="3000" dirty="0" smtClean="0">
                <a:latin typeface="Calibri" panose="020F0502020204030204" pitchFamily="34" charset="0"/>
              </a:rPr>
              <a:t> “How to Help Someone Use a Computer”</a:t>
            </a:r>
            <a:br>
              <a:rPr lang="en-US" sz="3000" dirty="0" smtClean="0">
                <a:latin typeface="Calibri" panose="020F0502020204030204" pitchFamily="34" charset="0"/>
              </a:rPr>
            </a:br>
            <a:r>
              <a:rPr lang="en-US" sz="2600" dirty="0" smtClean="0">
                <a:latin typeface="Calibri" panose="020F0502020204030204" pitchFamily="34" charset="0"/>
                <a:hlinkClick r:id="rId2"/>
              </a:rPr>
              <a:t>http://polaris.gseis.ucla.edu/pagre/how-to-help.html</a:t>
            </a:r>
            <a:endParaRPr lang="en-US" sz="2600" dirty="0" smtClean="0">
              <a:latin typeface="Calibri" panose="020F0502020204030204" pitchFamily="34" charset="0"/>
            </a:endParaRPr>
          </a:p>
        </p:txBody>
      </p:sp>
      <p:pic>
        <p:nvPicPr>
          <p:cNvPr id="103431" name="Picture 7" descr="office-space-prin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 y="3810000"/>
            <a:ext cx="4457700" cy="2971800"/>
          </a:xfrm>
          <a:prstGeom prst="rect">
            <a:avLst/>
          </a:prstGeom>
          <a:noFill/>
          <a:extLst>
            <a:ext uri="{909E8E84-426E-40DD-AFC4-6F175D3DCCD1}">
              <a14:hiddenFill xmlns:a14="http://schemas.microsoft.com/office/drawing/2010/main">
                <a:solidFill>
                  <a:srgbClr val="FFFFFF"/>
                </a:solidFill>
              </a14:hiddenFill>
            </a:ext>
          </a:extLst>
        </p:spPr>
      </p:pic>
      <p:pic>
        <p:nvPicPr>
          <p:cNvPr id="103433" name="Picture 9" descr="woman_computer_frustration-565x37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3810000"/>
            <a:ext cx="4460875" cy="2968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193590912"/>
      </p:ext>
    </p:extLst>
  </p:cSld>
  <p:clrMapOvr>
    <a:masterClrMapping/>
  </p:clrMapOvr>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0</a:t>
            </a:r>
            <a:endParaRPr lang="en-US" dirty="0"/>
          </a:p>
        </p:txBody>
      </p:sp>
      <p:sp>
        <p:nvSpPr>
          <p:cNvPr id="3" name="Content Placeholder 2"/>
          <p:cNvSpPr>
            <a:spLocks noGrp="1"/>
          </p:cNvSpPr>
          <p:nvPr>
            <p:ph idx="1"/>
          </p:nvPr>
        </p:nvSpPr>
        <p:spPr/>
        <p:txBody>
          <a:bodyPr/>
          <a:lstStyle/>
          <a:p>
            <a:r>
              <a:rPr lang="en-US" dirty="0" smtClean="0"/>
              <a:t>Short test on basics of programming</a:t>
            </a:r>
          </a:p>
          <a:p>
            <a:pPr lvl="1"/>
            <a:r>
              <a:rPr lang="en-US" dirty="0" smtClean="0"/>
              <a:t>Closed book, don’t look up things online or in books</a:t>
            </a:r>
          </a:p>
          <a:p>
            <a:pPr lvl="1"/>
            <a:r>
              <a:rPr lang="en-US" dirty="0" smtClean="0"/>
              <a:t>Don’t ask anyone for help (online or in person)</a:t>
            </a:r>
          </a:p>
          <a:p>
            <a:r>
              <a:rPr lang="en-US" dirty="0" smtClean="0"/>
              <a:t>HW </a:t>
            </a:r>
            <a:r>
              <a:rPr lang="en-US" dirty="0"/>
              <a:t>assignment on Canvas</a:t>
            </a:r>
          </a:p>
          <a:p>
            <a:pPr lvl="1"/>
            <a:r>
              <a:rPr lang="en-US" dirty="0"/>
              <a:t>Due: Fri </a:t>
            </a:r>
            <a:r>
              <a:rPr lang="en-US" dirty="0" smtClean="0"/>
              <a:t>Aug 31 @ </a:t>
            </a:r>
            <a:r>
              <a:rPr lang="en-US" dirty="0"/>
              <a:t>11:59pm</a:t>
            </a:r>
          </a:p>
          <a:p>
            <a:pPr lvl="1"/>
            <a:r>
              <a:rPr lang="en-US" dirty="0"/>
              <a:t>Instructions on how to </a:t>
            </a:r>
            <a:r>
              <a:rPr lang="en-US" dirty="0" smtClean="0"/>
              <a:t>submit</a:t>
            </a:r>
          </a:p>
          <a:p>
            <a:pPr lvl="1"/>
            <a:r>
              <a:rPr lang="en-US" dirty="0">
                <a:hlinkClick r:id="rId2"/>
              </a:rPr>
              <a:t>https://</a:t>
            </a:r>
            <a:r>
              <a:rPr lang="en-US" dirty="0" smtClean="0">
                <a:hlinkClick r:id="rId2"/>
              </a:rPr>
              <a:t>goo.gl/tCvLkr</a:t>
            </a:r>
            <a:r>
              <a:rPr lang="en-US" dirty="0" smtClean="0"/>
              <a:t> (for folks on waitlist)</a:t>
            </a:r>
            <a:endParaRPr lang="en-US" dirty="0"/>
          </a:p>
          <a:p>
            <a:r>
              <a:rPr lang="en-US" dirty="0" smtClean="0"/>
              <a:t>If fail, it means you don’t pass the basic prerequisites and can’t take the course</a:t>
            </a:r>
          </a:p>
        </p:txBody>
      </p:sp>
      <p:sp>
        <p:nvSpPr>
          <p:cNvPr id="4" name="Rectangle 3"/>
          <p:cNvSpPr/>
          <p:nvPr/>
        </p:nvSpPr>
        <p:spPr>
          <a:xfrm>
            <a:off x="-3048000" y="2667000"/>
            <a:ext cx="2590800" cy="29718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Update due date</a:t>
            </a:r>
            <a:endParaRPr lang="en-US" dirty="0">
              <a:solidFill>
                <a:schemeClr val="tx1"/>
              </a:solidFill>
            </a:endParaRPr>
          </a:p>
        </p:txBody>
      </p:sp>
    </p:spTree>
    <p:extLst>
      <p:ext uri="{BB962C8B-B14F-4D97-AF65-F5344CB8AC3E}">
        <p14:creationId xmlns:p14="http://schemas.microsoft.com/office/powerpoint/2010/main" val="781866840"/>
      </p:ext>
    </p:extLst>
  </p:cSld>
  <p:clrMapOvr>
    <a:masterClrMapping/>
  </p:clrMapOvr>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Version of WAWF</a:t>
            </a:r>
            <a:endParaRPr lang="en-US" dirty="0"/>
          </a:p>
        </p:txBody>
      </p:sp>
      <p:sp>
        <p:nvSpPr>
          <p:cNvPr id="3" name="Content Placeholder 2"/>
          <p:cNvSpPr>
            <a:spLocks noGrp="1"/>
          </p:cNvSpPr>
          <p:nvPr>
            <p:ph idx="1"/>
          </p:nvPr>
        </p:nvSpPr>
        <p:spPr/>
        <p:txBody>
          <a:bodyPr/>
          <a:lstStyle/>
          <a:p>
            <a:endParaRPr lang="en-US"/>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4075" y="1081364"/>
            <a:ext cx="8757045" cy="58528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557547776"/>
      </p:ext>
    </p:extLst>
  </p:cSld>
  <p:clrMapOvr>
    <a:masterClrMapping/>
  </p:clrMapOvr>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Homework 1</a:t>
            </a:r>
            <a:endParaRPr lang="en-US" dirty="0"/>
          </a:p>
        </p:txBody>
      </p:sp>
      <p:sp>
        <p:nvSpPr>
          <p:cNvPr id="3" name="Content Placeholder 2"/>
          <p:cNvSpPr>
            <a:spLocks noGrp="1"/>
          </p:cNvSpPr>
          <p:nvPr>
            <p:ph idx="1"/>
          </p:nvPr>
        </p:nvSpPr>
        <p:spPr/>
        <p:txBody>
          <a:bodyPr/>
          <a:lstStyle/>
          <a:p>
            <a:r>
              <a:rPr lang="en-US" dirty="0" smtClean="0"/>
              <a:t>Example of a good UI or a bad UI (choose one)</a:t>
            </a:r>
          </a:p>
          <a:p>
            <a:pPr lvl="1"/>
            <a:r>
              <a:rPr lang="en-US" dirty="0" smtClean="0"/>
              <a:t>1 picture</a:t>
            </a:r>
          </a:p>
          <a:p>
            <a:pPr lvl="1"/>
            <a:r>
              <a:rPr lang="en-US" dirty="0" smtClean="0"/>
              <a:t>5-10 sentences, 1 page total</a:t>
            </a:r>
          </a:p>
          <a:p>
            <a:r>
              <a:rPr lang="en-US" dirty="0" smtClean="0"/>
              <a:t>HW assignment on Canvas</a:t>
            </a:r>
          </a:p>
          <a:p>
            <a:pPr lvl="1"/>
            <a:r>
              <a:rPr lang="en-US" dirty="0"/>
              <a:t>Due: </a:t>
            </a:r>
            <a:r>
              <a:rPr lang="en-US" dirty="0" smtClean="0"/>
              <a:t>Fri </a:t>
            </a:r>
            <a:r>
              <a:rPr lang="en-US" dirty="0"/>
              <a:t>Aug 31 @ 11:59pm</a:t>
            </a:r>
          </a:p>
          <a:p>
            <a:pPr lvl="1"/>
            <a:r>
              <a:rPr lang="en-US" dirty="0" smtClean="0"/>
              <a:t>Instructions on how to submit</a:t>
            </a:r>
          </a:p>
          <a:p>
            <a:pPr lvl="1"/>
            <a:r>
              <a:rPr lang="en-US" dirty="0">
                <a:hlinkClick r:id="rId2"/>
              </a:rPr>
              <a:t>https://</a:t>
            </a:r>
            <a:r>
              <a:rPr lang="en-US" dirty="0" smtClean="0">
                <a:hlinkClick r:id="rId2"/>
              </a:rPr>
              <a:t>goo.gl/CmZicV</a:t>
            </a:r>
            <a:r>
              <a:rPr lang="en-US" dirty="0" smtClean="0"/>
              <a:t> (for folks on waitlist)</a:t>
            </a:r>
          </a:p>
        </p:txBody>
      </p:sp>
      <p:sp>
        <p:nvSpPr>
          <p:cNvPr id="4" name="Rectangle 3"/>
          <p:cNvSpPr/>
          <p:nvPr/>
        </p:nvSpPr>
        <p:spPr>
          <a:xfrm>
            <a:off x="-3048000" y="2667000"/>
            <a:ext cx="2590800" cy="29718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chemeClr val="tx1"/>
                </a:solidFill>
              </a:rPr>
              <a:t>Update due date</a:t>
            </a:r>
            <a:endParaRPr lang="en-US" dirty="0">
              <a:solidFill>
                <a:schemeClr val="tx1"/>
              </a:solidFill>
            </a:endParaRPr>
          </a:p>
        </p:txBody>
      </p:sp>
    </p:spTree>
    <p:extLst>
      <p:ext uri="{BB962C8B-B14F-4D97-AF65-F5344CB8AC3E}">
        <p14:creationId xmlns:p14="http://schemas.microsoft.com/office/powerpoint/2010/main" val="3515909342"/>
      </p:ext>
    </p:extLst>
  </p:cSld>
  <p:clrMapOvr>
    <a:masterClrMapping/>
  </p:clrMapOvr>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 </a:t>
            </a:r>
            <a:r>
              <a:rPr lang="en-US" sz="3200" dirty="0" smtClean="0"/>
              <a:t>(1/2)</a:t>
            </a:r>
            <a:endParaRPr lang="en-US" dirty="0"/>
          </a:p>
        </p:txBody>
      </p:sp>
      <p:sp>
        <p:nvSpPr>
          <p:cNvPr id="3" name="Content Placeholder 2"/>
          <p:cNvSpPr>
            <a:spLocks noGrp="1"/>
          </p:cNvSpPr>
          <p:nvPr>
            <p:ph idx="1"/>
          </p:nvPr>
        </p:nvSpPr>
        <p:spPr>
          <a:xfrm>
            <a:off x="609600" y="1417637"/>
            <a:ext cx="8534400" cy="4525963"/>
          </a:xfrm>
        </p:spPr>
        <p:txBody>
          <a:bodyPr/>
          <a:lstStyle/>
          <a:p>
            <a:r>
              <a:rPr lang="en-US" dirty="0"/>
              <a:t>HW0 </a:t>
            </a:r>
            <a:r>
              <a:rPr lang="en-US" dirty="0" smtClean="0"/>
              <a:t>and HW1 assigned</a:t>
            </a:r>
          </a:p>
          <a:p>
            <a:pPr lvl="1"/>
            <a:r>
              <a:rPr lang="en-US" dirty="0" smtClean="0"/>
              <a:t>Good UI / Bad UI due Fri Aug 31 at 11:59pm</a:t>
            </a:r>
            <a:endParaRPr lang="en-US" dirty="0"/>
          </a:p>
          <a:p>
            <a:r>
              <a:rPr lang="en-US" dirty="0"/>
              <a:t>Do reading for </a:t>
            </a:r>
            <a:r>
              <a:rPr lang="en-US" dirty="0" smtClean="0"/>
              <a:t>Wednesday</a:t>
            </a:r>
          </a:p>
          <a:p>
            <a:pPr lvl="1"/>
            <a:r>
              <a:rPr lang="en-US" dirty="0" smtClean="0"/>
              <a:t>How to Help Someone Using a Computer</a:t>
            </a:r>
          </a:p>
          <a:p>
            <a:pPr lvl="1"/>
            <a:r>
              <a:rPr lang="en-US" dirty="0">
                <a:hlinkClick r:id="rId2"/>
              </a:rPr>
              <a:t>http://</a:t>
            </a:r>
            <a:r>
              <a:rPr lang="en-US" dirty="0" smtClean="0">
                <a:hlinkClick r:id="rId2"/>
              </a:rPr>
              <a:t>polaris.gseis.ucla.edu/pagre/how-to-help.html</a:t>
            </a:r>
            <a:r>
              <a:rPr lang="en-US" dirty="0" smtClean="0"/>
              <a:t> </a:t>
            </a:r>
            <a:endParaRPr lang="en-US" dirty="0"/>
          </a:p>
          <a:p>
            <a:r>
              <a:rPr lang="en-US" dirty="0" smtClean="0"/>
              <a:t>Important Links</a:t>
            </a:r>
            <a:endParaRPr lang="en-US" dirty="0"/>
          </a:p>
          <a:p>
            <a:pPr lvl="1"/>
            <a:r>
              <a:rPr lang="en-US" dirty="0"/>
              <a:t>Syllabus </a:t>
            </a:r>
            <a:r>
              <a:rPr lang="en-US" u="sng" dirty="0">
                <a:hlinkClick r:id="rId3"/>
              </a:rPr>
              <a:t>https://goo.gl/wrvhry</a:t>
            </a:r>
            <a:r>
              <a:rPr lang="en-US" dirty="0"/>
              <a:t> </a:t>
            </a:r>
          </a:p>
          <a:p>
            <a:pPr lvl="1"/>
            <a:r>
              <a:rPr lang="en-US" dirty="0" smtClean="0"/>
              <a:t>Canvas </a:t>
            </a:r>
            <a:r>
              <a:rPr lang="en-US" u="sng" dirty="0">
                <a:hlinkClick r:id="rId4"/>
              </a:rPr>
              <a:t>https://canvas.cmu.edu/courses/6395</a:t>
            </a:r>
            <a:r>
              <a:rPr lang="en-US" dirty="0"/>
              <a:t> </a:t>
            </a:r>
            <a:endParaRPr lang="en-US" dirty="0" smtClean="0"/>
          </a:p>
          <a:p>
            <a:pPr lvl="1"/>
            <a:r>
              <a:rPr lang="en-US" dirty="0" smtClean="0"/>
              <a:t>Piazza</a:t>
            </a:r>
            <a:r>
              <a:rPr lang="en-US" sz="1800" dirty="0" smtClean="0"/>
              <a:t> </a:t>
            </a:r>
            <a:r>
              <a:rPr lang="en-US" u="sng" dirty="0">
                <a:hlinkClick r:id="rId5"/>
              </a:rPr>
              <a:t>http://piazza.com/cmu/fall2018/0543005630</a:t>
            </a:r>
            <a:endParaRPr lang="en-US" u="sng" dirty="0" smtClean="0"/>
          </a:p>
        </p:txBody>
      </p:sp>
      <p:sp>
        <p:nvSpPr>
          <p:cNvPr id="5" name="Rectangle 4"/>
          <p:cNvSpPr/>
          <p:nvPr/>
        </p:nvSpPr>
        <p:spPr>
          <a:xfrm>
            <a:off x="-3429000" y="2209800"/>
            <a:ext cx="2743200" cy="3360421"/>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r>
              <a:rPr lang="en-US" dirty="0" smtClean="0">
                <a:solidFill>
                  <a:srgbClr val="FF0000"/>
                </a:solidFill>
              </a:rPr>
              <a:t>Update this each semester</a:t>
            </a:r>
            <a:endParaRPr lang="en-US" dirty="0">
              <a:solidFill>
                <a:srgbClr val="FF0000"/>
              </a:solidFill>
            </a:endParaRPr>
          </a:p>
        </p:txBody>
      </p:sp>
    </p:spTree>
    <p:extLst>
      <p:ext uri="{BB962C8B-B14F-4D97-AF65-F5344CB8AC3E}">
        <p14:creationId xmlns:p14="http://schemas.microsoft.com/office/powerpoint/2010/main" val="1211973346"/>
      </p:ext>
    </p:extLst>
  </p:cSld>
  <p:clrMapOvr>
    <a:masterClrMapping/>
  </p:clrMapOvr>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Action </a:t>
            </a:r>
            <a:r>
              <a:rPr lang="en-US" dirty="0" smtClean="0"/>
              <a:t>Items </a:t>
            </a:r>
            <a:r>
              <a:rPr lang="en-US" sz="3200" dirty="0" smtClean="0"/>
              <a:t>(2/2</a:t>
            </a:r>
            <a:r>
              <a:rPr lang="en-US" sz="3200" dirty="0"/>
              <a:t>)</a:t>
            </a:r>
            <a:endParaRPr lang="en-US" dirty="0"/>
          </a:p>
        </p:txBody>
      </p:sp>
      <p:sp>
        <p:nvSpPr>
          <p:cNvPr id="3" name="Content Placeholder 2"/>
          <p:cNvSpPr>
            <a:spLocks noGrp="1"/>
          </p:cNvSpPr>
          <p:nvPr>
            <p:ph idx="1"/>
          </p:nvPr>
        </p:nvSpPr>
        <p:spPr>
          <a:xfrm>
            <a:off x="609600" y="960437"/>
            <a:ext cx="8534400" cy="4525963"/>
          </a:xfrm>
        </p:spPr>
        <p:txBody>
          <a:bodyPr/>
          <a:lstStyle/>
          <a:p>
            <a:r>
              <a:rPr lang="en-US" dirty="0" smtClean="0"/>
              <a:t>Get course book</a:t>
            </a:r>
          </a:p>
          <a:p>
            <a:pPr lvl="1"/>
            <a:r>
              <a:rPr lang="en-US" dirty="0" smtClean="0"/>
              <a:t>Design of Everyday Things (required)</a:t>
            </a:r>
          </a:p>
          <a:p>
            <a:pPr lvl="1"/>
            <a:r>
              <a:rPr lang="en-US" dirty="0" smtClean="0"/>
              <a:t>Universal Methods of Design (optional)</a:t>
            </a:r>
          </a:p>
          <a:p>
            <a:r>
              <a:rPr lang="en-US" dirty="0" smtClean="0"/>
              <a:t>Waitlist</a:t>
            </a:r>
          </a:p>
          <a:p>
            <a:pPr lvl="1"/>
            <a:r>
              <a:rPr lang="en-US" dirty="0"/>
              <a:t>If might drop course, please drop early to let others in</a:t>
            </a:r>
          </a:p>
          <a:p>
            <a:pPr lvl="1"/>
            <a:r>
              <a:rPr lang="en-US" dirty="0" smtClean="0"/>
              <a:t>If on waitlist and need course to graduate, let us know</a:t>
            </a:r>
          </a:p>
          <a:p>
            <a:pPr lvl="1"/>
            <a:r>
              <a:rPr lang="en-US" dirty="0" smtClean="0"/>
              <a:t>Will finalize waitlist by Thursday</a:t>
            </a:r>
          </a:p>
          <a:p>
            <a:r>
              <a:rPr lang="en-US" dirty="0" smtClean="0"/>
              <a:t>Optional</a:t>
            </a:r>
          </a:p>
          <a:p>
            <a:pPr lvl="1"/>
            <a:r>
              <a:rPr lang="en-US" dirty="0" smtClean="0"/>
              <a:t>Start tutorials on HTML and CSS on your own</a:t>
            </a:r>
          </a:p>
          <a:p>
            <a:pPr lvl="1"/>
            <a:r>
              <a:rPr lang="en-US" dirty="0" smtClean="0"/>
              <a:t>Start tutorials on JavaScript and JQuery too</a:t>
            </a:r>
          </a:p>
          <a:p>
            <a:pPr lvl="1"/>
            <a:r>
              <a:rPr lang="en-US" dirty="0" smtClean="0"/>
              <a:t>We won’t get to these for about a month</a:t>
            </a:r>
          </a:p>
        </p:txBody>
      </p:sp>
    </p:spTree>
    <p:extLst>
      <p:ext uri="{BB962C8B-B14F-4D97-AF65-F5344CB8AC3E}">
        <p14:creationId xmlns:p14="http://schemas.microsoft.com/office/powerpoint/2010/main" val="3653876653"/>
      </p:ext>
    </p:extLst>
  </p:cSld>
  <p:clrMapOvr>
    <a:masterClrMapping/>
  </p:clrMapOvr>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4450" name="Rectangle 2"/>
          <p:cNvSpPr>
            <a:spLocks noGrp="1"/>
          </p:cNvSpPr>
          <p:nvPr>
            <p:ph type="title" idx="4294967295"/>
          </p:nvPr>
        </p:nvSpPr>
        <p:spPr>
          <a:xfrm>
            <a:off x="609600" y="274638"/>
            <a:ext cx="8077200" cy="868362"/>
          </a:xfrm>
        </p:spPr>
        <p:txBody>
          <a:bodyPr/>
          <a:lstStyle/>
          <a:p>
            <a:r>
              <a:rPr lang="en-US" sz="3600" dirty="0" smtClean="0">
                <a:latin typeface="Calibri" panose="020F0502020204030204" pitchFamily="34" charset="0"/>
              </a:rPr>
              <a:t>Questions</a:t>
            </a:r>
          </a:p>
        </p:txBody>
      </p:sp>
      <p:sp>
        <p:nvSpPr>
          <p:cNvPr id="104451" name="Rectangle 3"/>
          <p:cNvSpPr>
            <a:spLocks noGrp="1"/>
          </p:cNvSpPr>
          <p:nvPr>
            <p:ph type="body" idx="4294967295"/>
          </p:nvPr>
        </p:nvSpPr>
        <p:spPr>
          <a:xfrm>
            <a:off x="609600" y="1143000"/>
            <a:ext cx="8077200" cy="4983163"/>
          </a:xfrm>
        </p:spPr>
        <p:txBody>
          <a:bodyPr/>
          <a:lstStyle/>
          <a:p>
            <a:endParaRPr lang="en-US" sz="3000" dirty="0" smtClean="0">
              <a:latin typeface="Calibri" panose="020F0502020204030204" pitchFamily="34" charset="0"/>
            </a:endParaRPr>
          </a:p>
        </p:txBody>
      </p:sp>
      <p:pic>
        <p:nvPicPr>
          <p:cNvPr id="104452" name="Picture 4" descr="MPj0382673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590800" y="1219200"/>
            <a:ext cx="3863975" cy="5410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744058303"/>
      </p:ext>
    </p:extLst>
  </p:cSld>
  <p:clrMapOvr>
    <a:masterClrMapping/>
  </p:clrMapOvr>
  <p:transition>
    <p:dissolv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2503713207"/>
      </p:ext>
    </p:extLst>
  </p:cSld>
  <p:clrMapOvr>
    <a:masterClrMapping/>
  </p:clrMapOvr>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026" name="Picture 2" descr="C:\Users\jasonh\Desktop\wef\image-000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350" y="0"/>
            <a:ext cx="9144000" cy="6858000"/>
          </a:xfrm>
          <a:prstGeom prst="rect">
            <a:avLst/>
          </a:prstGeom>
          <a:noFill/>
          <a:extLst>
            <a:ext uri="{909E8E84-426E-40DD-AFC4-6F175D3DCCD1}">
              <a14:hiddenFill xmlns:a14="http://schemas.microsoft.com/office/drawing/2010/main">
                <a:solidFill>
                  <a:srgbClr val="FFFFFF"/>
                </a:solidFill>
              </a14:hiddenFill>
            </a:ext>
          </a:extLst>
        </p:spPr>
      </p:pic>
      <p:pic>
        <p:nvPicPr>
          <p:cNvPr id="3074" name="Picture 2"/>
          <p:cNvPicPr>
            <a:picLocks noChangeAspect="1" noChangeArrowheads="1"/>
          </p:cNvPicPr>
          <p:nvPr/>
        </p:nvPicPr>
        <p:blipFill>
          <a:blip r:embed="rId4">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343400" y="3200400"/>
            <a:ext cx="4800599" cy="36652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Connector 5"/>
          <p:cNvCxnSpPr/>
          <p:nvPr/>
        </p:nvCxnSpPr>
        <p:spPr>
          <a:xfrm flipV="1">
            <a:off x="-9525" y="3490913"/>
            <a:ext cx="9153525" cy="27146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cxnSp>
        <p:nvCxnSpPr>
          <p:cNvPr id="11" name="Straight Connector 10"/>
          <p:cNvCxnSpPr/>
          <p:nvPr/>
        </p:nvCxnSpPr>
        <p:spPr>
          <a:xfrm flipV="1">
            <a:off x="4348843" y="9527"/>
            <a:ext cx="661307" cy="6856093"/>
          </a:xfrm>
          <a:prstGeom prst="line">
            <a:avLst/>
          </a:prstGeom>
          <a:ln>
            <a:solidFill>
              <a:schemeClr val="bg1"/>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3120882"/>
      </p:ext>
    </p:extLst>
  </p:cSld>
  <p:clrMapOvr>
    <a:masterClrMapping/>
  </p:clrMapOvr>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ctangle 4"/>
          <p:cNvSpPr/>
          <p:nvPr/>
        </p:nvSpPr>
        <p:spPr>
          <a:xfrm>
            <a:off x="304800" y="5410200"/>
            <a:ext cx="8610600" cy="10668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2" name="Title 1"/>
          <p:cNvSpPr>
            <a:spLocks noGrp="1"/>
          </p:cNvSpPr>
          <p:nvPr>
            <p:ph type="title"/>
          </p:nvPr>
        </p:nvSpPr>
        <p:spPr/>
        <p:txBody>
          <a:bodyPr/>
          <a:lstStyle/>
          <a:p>
            <a:r>
              <a:rPr lang="en-US" dirty="0" smtClean="0"/>
              <a:t>Waitlist</a:t>
            </a:r>
            <a:endParaRPr lang="en-US" dirty="0"/>
          </a:p>
        </p:txBody>
      </p:sp>
      <p:sp>
        <p:nvSpPr>
          <p:cNvPr id="3" name="Content Placeholder 2"/>
          <p:cNvSpPr>
            <a:spLocks noGrp="1"/>
          </p:cNvSpPr>
          <p:nvPr>
            <p:ph idx="1"/>
          </p:nvPr>
        </p:nvSpPr>
        <p:spPr>
          <a:xfrm>
            <a:off x="609600" y="1066800"/>
            <a:ext cx="8077200" cy="4525963"/>
          </a:xfrm>
        </p:spPr>
        <p:txBody>
          <a:bodyPr/>
          <a:lstStyle/>
          <a:p>
            <a:r>
              <a:rPr lang="en-US" dirty="0" smtClean="0"/>
              <a:t>This year is an experiment</a:t>
            </a:r>
          </a:p>
          <a:p>
            <a:pPr lvl="1"/>
            <a:r>
              <a:rPr lang="en-US" dirty="0" smtClean="0"/>
              <a:t>Combine PUI (for non-programmers) with SSUI (for programmers) since course overlap is high</a:t>
            </a:r>
          </a:p>
          <a:p>
            <a:r>
              <a:rPr lang="en-US" dirty="0" smtClean="0"/>
              <a:t>But this also means this class is very full</a:t>
            </a:r>
          </a:p>
          <a:p>
            <a:pPr lvl="1"/>
            <a:r>
              <a:rPr lang="en-US" dirty="0" smtClean="0"/>
              <a:t>So odds of getting off waitlist is low</a:t>
            </a:r>
          </a:p>
          <a:p>
            <a:pPr lvl="1"/>
            <a:r>
              <a:rPr lang="en-US" dirty="0"/>
              <a:t>Priority </a:t>
            </a:r>
            <a:r>
              <a:rPr lang="en-US" dirty="0" smtClean="0"/>
              <a:t>will be for MHCI </a:t>
            </a:r>
            <a:r>
              <a:rPr lang="en-US" dirty="0"/>
              <a:t>and BHCI students</a:t>
            </a:r>
          </a:p>
          <a:p>
            <a:pPr lvl="1"/>
            <a:r>
              <a:rPr lang="en-US" dirty="0" smtClean="0"/>
              <a:t>Will make decisions by end of this week</a:t>
            </a:r>
          </a:p>
          <a:p>
            <a:pPr lvl="1"/>
            <a:r>
              <a:rPr lang="en-US" dirty="0" smtClean="0"/>
              <a:t>Go to Lab and submit HW0 in the meanwhile</a:t>
            </a:r>
          </a:p>
          <a:p>
            <a:pPr lvl="1"/>
            <a:r>
              <a:rPr lang="en-US" dirty="0" smtClean="0"/>
              <a:t>Will teach PUI again in the spring (but not SSUI)</a:t>
            </a:r>
          </a:p>
          <a:p>
            <a:r>
              <a:rPr lang="en-US" dirty="0" smtClean="0"/>
              <a:t>If you’re not serious about this course or can wait </a:t>
            </a:r>
            <a:r>
              <a:rPr lang="en-US" dirty="0" err="1" smtClean="0"/>
              <a:t>til</a:t>
            </a:r>
            <a:r>
              <a:rPr lang="en-US" dirty="0" smtClean="0"/>
              <a:t> spring, help others out and drop early</a:t>
            </a:r>
          </a:p>
          <a:p>
            <a:endParaRPr lang="en-US" dirty="0"/>
          </a:p>
        </p:txBody>
      </p:sp>
    </p:spTree>
    <p:extLst>
      <p:ext uri="{BB962C8B-B14F-4D97-AF65-F5344CB8AC3E}">
        <p14:creationId xmlns:p14="http://schemas.microsoft.com/office/powerpoint/2010/main" val="1881455127"/>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Scaife</a:t>
            </a:r>
            <a:r>
              <a:rPr lang="en-US" dirty="0" smtClean="0"/>
              <a:t> Hall Constraints</a:t>
            </a:r>
            <a:endParaRPr lang="en-US" dirty="0"/>
          </a:p>
        </p:txBody>
      </p:sp>
      <p:sp>
        <p:nvSpPr>
          <p:cNvPr id="3" name="Content Placeholder 2"/>
          <p:cNvSpPr>
            <a:spLocks noGrp="1"/>
          </p:cNvSpPr>
          <p:nvPr>
            <p:ph idx="1"/>
          </p:nvPr>
        </p:nvSpPr>
        <p:spPr/>
        <p:txBody>
          <a:bodyPr/>
          <a:lstStyle/>
          <a:p>
            <a:r>
              <a:rPr lang="en-US" dirty="0" smtClean="0"/>
              <a:t>We will be at full room capacity for this course</a:t>
            </a:r>
          </a:p>
          <a:p>
            <a:r>
              <a:rPr lang="en-US" dirty="0" smtClean="0"/>
              <a:t>This means that we need you to squeeze in, no empty seats between folks</a:t>
            </a:r>
          </a:p>
        </p:txBody>
      </p:sp>
    </p:spTree>
    <p:extLst>
      <p:ext uri="{BB962C8B-B14F-4D97-AF65-F5344CB8AC3E}">
        <p14:creationId xmlns:p14="http://schemas.microsoft.com/office/powerpoint/2010/main" val="3645713563"/>
      </p:ext>
    </p:extLst>
  </p:cSld>
  <p:clrMapOvr>
    <a:masterClrMapping/>
  </p:clrMapOvr>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Updated Version of WAWF</a:t>
            </a:r>
            <a:endParaRPr lang="en-US" dirty="0"/>
          </a:p>
        </p:txBody>
      </p:sp>
      <p:sp>
        <p:nvSpPr>
          <p:cNvPr id="3" name="Content Placeholder 2"/>
          <p:cNvSpPr>
            <a:spLocks noGrp="1"/>
          </p:cNvSpPr>
          <p:nvPr>
            <p:ph idx="1"/>
          </p:nvPr>
        </p:nvSpPr>
        <p:spPr/>
        <p:txBody>
          <a:bodyPr/>
          <a:lstStyle/>
          <a:p>
            <a:endParaRPr lang="en-US"/>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35566" y="1142999"/>
            <a:ext cx="8756034" cy="58521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83253799"/>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sp>
        <p:nvSpPr>
          <p:cNvPr id="3" name="Content Placeholder 2"/>
          <p:cNvSpPr>
            <a:spLocks noGrp="1"/>
          </p:cNvSpPr>
          <p:nvPr>
            <p:ph idx="1"/>
          </p:nvPr>
        </p:nvSpPr>
        <p:spPr/>
        <p:txBody>
          <a:bodyPr/>
          <a:lstStyle/>
          <a:p>
            <a:r>
              <a:rPr lang="en-US" dirty="0"/>
              <a:t>Jason Hong</a:t>
            </a:r>
          </a:p>
          <a:p>
            <a:pPr lvl="1"/>
            <a:r>
              <a:rPr lang="en-US" dirty="0" smtClean="0"/>
              <a:t>Professor </a:t>
            </a:r>
            <a:r>
              <a:rPr lang="en-US" dirty="0"/>
              <a:t>in HCII</a:t>
            </a:r>
          </a:p>
          <a:p>
            <a:pPr lvl="1"/>
            <a:r>
              <a:rPr lang="en-US" dirty="0"/>
              <a:t>Undergrad Georgia </a:t>
            </a:r>
            <a:r>
              <a:rPr lang="en-US" dirty="0" smtClean="0"/>
              <a:t>Tech, PhD Berkeley</a:t>
            </a:r>
            <a:endParaRPr lang="en-US" dirty="0"/>
          </a:p>
          <a:p>
            <a:pPr lvl="1"/>
            <a:r>
              <a:rPr lang="en-US" dirty="0" smtClean="0"/>
              <a:t>You can call me Jason, Dr. Hong, </a:t>
            </a:r>
            <a:br>
              <a:rPr lang="en-US" dirty="0" smtClean="0"/>
            </a:br>
            <a:r>
              <a:rPr lang="en-US" dirty="0" smtClean="0"/>
              <a:t>Prof Hong, or Jedi Master Hong</a:t>
            </a:r>
          </a:p>
          <a:p>
            <a:pPr lvl="1"/>
            <a:r>
              <a:rPr lang="en-US" dirty="0" smtClean="0"/>
              <a:t>Research in mobility, privacy, security</a:t>
            </a:r>
            <a:endParaRPr lang="en-US" dirty="0"/>
          </a:p>
          <a:p>
            <a:pPr lvl="1"/>
            <a:r>
              <a:rPr lang="en-US" dirty="0" smtClean="0"/>
              <a:t>Co-author</a:t>
            </a:r>
            <a:endParaRPr lang="en-US" dirty="0"/>
          </a:p>
          <a:p>
            <a:pPr lvl="1"/>
            <a:r>
              <a:rPr lang="en-US" dirty="0" smtClean="0"/>
              <a:t>Co-founder Wombat Security</a:t>
            </a:r>
            <a:endParaRPr lang="en-US" dirty="0"/>
          </a:p>
          <a:p>
            <a:pPr lvl="2"/>
            <a:r>
              <a:rPr lang="en-US" dirty="0" smtClean="0"/>
              <a:t>Software used by millions</a:t>
            </a:r>
          </a:p>
          <a:p>
            <a:pPr lvl="2"/>
            <a:r>
              <a:rPr lang="en-US" dirty="0" smtClean="0"/>
              <a:t>Acquired by </a:t>
            </a:r>
            <a:r>
              <a:rPr lang="en-US" dirty="0" err="1" smtClean="0"/>
              <a:t>Proofpoint</a:t>
            </a:r>
            <a:r>
              <a:rPr lang="en-US" dirty="0" smtClean="0"/>
              <a:t> March2018</a:t>
            </a:r>
            <a:endParaRPr lang="en-US" dirty="0"/>
          </a:p>
          <a:p>
            <a:endParaRPr lang="en-US" dirty="0"/>
          </a:p>
        </p:txBody>
      </p:sp>
      <p:pic>
        <p:nvPicPr>
          <p:cNvPr id="4" name="Picture 2" descr="The image “http://ecx.images-amazon.com/images/I/416RNHZRG4L._AA240_.jpg” cannot be displayed, because it contains errors."/>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477000" y="2133600"/>
            <a:ext cx="2667000" cy="2667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Line 5"/>
          <p:cNvSpPr>
            <a:spLocks noChangeShapeType="1"/>
          </p:cNvSpPr>
          <p:nvPr/>
        </p:nvSpPr>
        <p:spPr bwMode="auto">
          <a:xfrm>
            <a:off x="3352800" y="4701540"/>
            <a:ext cx="32004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pic>
        <p:nvPicPr>
          <p:cNvPr id="1026" name="Picture 2" descr="https://www.wombatsecurity.com/sites/default/files/wombat-logo.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61660" y="4846320"/>
            <a:ext cx="3444240" cy="10297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58537324"/>
      </p:ext>
    </p:extLst>
  </p:cSld>
  <p:clrMapOvr>
    <a:masterClrMapping/>
  </p:clrMapOvr>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About Us</a:t>
            </a:r>
            <a:endParaRPr lang="en-US" dirty="0"/>
          </a:p>
        </p:txBody>
      </p:sp>
      <p:sp>
        <p:nvSpPr>
          <p:cNvPr id="3" name="Content Placeholder 2"/>
          <p:cNvSpPr>
            <a:spLocks noGrp="1"/>
          </p:cNvSpPr>
          <p:nvPr>
            <p:ph idx="1"/>
          </p:nvPr>
        </p:nvSpPr>
        <p:spPr>
          <a:xfrm>
            <a:off x="609600" y="914400"/>
            <a:ext cx="8077200" cy="4525963"/>
          </a:xfrm>
        </p:spPr>
        <p:txBody>
          <a:bodyPr/>
          <a:lstStyle/>
          <a:p>
            <a:r>
              <a:rPr lang="en-US" dirty="0"/>
              <a:t>Kristin Williams</a:t>
            </a:r>
          </a:p>
          <a:p>
            <a:pPr lvl="1"/>
            <a:r>
              <a:rPr lang="en-US" dirty="0"/>
              <a:t>3</a:t>
            </a:r>
            <a:r>
              <a:rPr lang="en-US" baseline="30000" dirty="0"/>
              <a:t>rd</a:t>
            </a:r>
            <a:r>
              <a:rPr lang="en-US" dirty="0"/>
              <a:t> </a:t>
            </a:r>
            <a:r>
              <a:rPr lang="en-US" dirty="0" smtClean="0"/>
              <a:t>year </a:t>
            </a:r>
            <a:r>
              <a:rPr lang="en-US" dirty="0"/>
              <a:t>PhD student</a:t>
            </a:r>
          </a:p>
          <a:p>
            <a:pPr lvl="1"/>
            <a:r>
              <a:rPr lang="en-US" dirty="0"/>
              <a:t>Research in </a:t>
            </a:r>
            <a:r>
              <a:rPr lang="en-US" dirty="0" smtClean="0"/>
              <a:t>Accessibility tech</a:t>
            </a:r>
          </a:p>
          <a:p>
            <a:pPr lvl="1"/>
            <a:r>
              <a:rPr lang="en-US" dirty="0" smtClean="0"/>
              <a:t>Section A (Mon lab)</a:t>
            </a:r>
          </a:p>
          <a:p>
            <a:pPr lvl="1"/>
            <a:r>
              <a:rPr lang="en-US" dirty="0" smtClean="0"/>
              <a:t>Likes to race sailboats, survived</a:t>
            </a:r>
            <a:br>
              <a:rPr lang="en-US" dirty="0" smtClean="0"/>
            </a:br>
            <a:r>
              <a:rPr lang="en-US" dirty="0" smtClean="0"/>
              <a:t>a capsizing</a:t>
            </a:r>
          </a:p>
          <a:p>
            <a:pPr lvl="1"/>
            <a:endParaRPr lang="en-US" sz="1100" dirty="0" smtClean="0"/>
          </a:p>
          <a:p>
            <a:r>
              <a:rPr lang="en-US" dirty="0" smtClean="0"/>
              <a:t>Cole Gleason</a:t>
            </a:r>
          </a:p>
          <a:p>
            <a:pPr lvl="1"/>
            <a:r>
              <a:rPr lang="en-US" dirty="0" smtClean="0"/>
              <a:t>3</a:t>
            </a:r>
            <a:r>
              <a:rPr lang="en-US" baseline="30000" dirty="0" smtClean="0"/>
              <a:t>rd</a:t>
            </a:r>
            <a:r>
              <a:rPr lang="en-US" dirty="0" smtClean="0"/>
              <a:t> year </a:t>
            </a:r>
            <a:r>
              <a:rPr lang="en-US" dirty="0"/>
              <a:t>PhD student</a:t>
            </a:r>
          </a:p>
          <a:p>
            <a:pPr lvl="1"/>
            <a:r>
              <a:rPr lang="en-US" dirty="0" smtClean="0"/>
              <a:t>Accessibility tech for the blind</a:t>
            </a:r>
          </a:p>
          <a:p>
            <a:pPr lvl="1"/>
            <a:r>
              <a:rPr lang="en-US" dirty="0" smtClean="0"/>
              <a:t>Section B (Mon lab)</a:t>
            </a:r>
          </a:p>
          <a:p>
            <a:pPr lvl="1"/>
            <a:r>
              <a:rPr lang="en-US" dirty="0" smtClean="0"/>
              <a:t>Is really, really into BBQ</a:t>
            </a:r>
          </a:p>
        </p:txBody>
      </p:sp>
      <p:sp>
        <p:nvSpPr>
          <p:cNvPr id="7" name="AutoShape 8" descr="https://static.wixstatic.com/media/2ab2a1_68a594500c004781acebcc214cfd1e4f.jpg/v1/fill/w_729,h_720,al_c,q_85/2ab2a1_68a594500c004781acebcc214cfd1e4f.webp"/>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en-US"/>
          </a:p>
        </p:txBody>
      </p:sp>
      <p:sp>
        <p:nvSpPr>
          <p:cNvPr id="4" name="Rectangle 3"/>
          <p:cNvSpPr/>
          <p:nvPr/>
        </p:nvSpPr>
        <p:spPr>
          <a:xfrm>
            <a:off x="-3276600" y="2514600"/>
            <a:ext cx="2895600" cy="30480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r>
              <a:rPr lang="en-US" sz="2400" dirty="0" smtClean="0">
                <a:solidFill>
                  <a:schemeClr val="tx1"/>
                </a:solidFill>
              </a:rPr>
              <a:t>Update slide</a:t>
            </a:r>
            <a:endParaRPr lang="en-US" sz="2400" dirty="0">
              <a:solidFill>
                <a:schemeClr val="tx1"/>
              </a:solidFill>
            </a:endParaRPr>
          </a:p>
        </p:txBody>
      </p:sp>
      <p:pic>
        <p:nvPicPr>
          <p:cNvPr id="1032" name="Picture 8" descr="https://hcii.cmu.edu/sites/default/files/styles/card/public/migrated_files/Kristin_Williams_photo_Sept2015.jpg?itok=tgG74szx&amp;timestamp=1444763217"/>
          <p:cNvPicPr>
            <a:picLocks noChangeAspect="1" noChangeArrowheads="1"/>
          </p:cNvPicPr>
          <p:nvPr/>
        </p:nvPicPr>
        <p:blipFill rotWithShape="1">
          <a:blip r:embed="rId2">
            <a:extLst>
              <a:ext uri="{28A0092B-C50C-407E-A947-70E740481C1C}">
                <a14:useLocalDpi xmlns:a14="http://schemas.microsoft.com/office/drawing/2010/main" val="0"/>
              </a:ext>
            </a:extLst>
          </a:blip>
          <a:srcRect l="9170" r="9170"/>
          <a:stretch/>
        </p:blipFill>
        <p:spPr bwMode="auto">
          <a:xfrm>
            <a:off x="5715000" y="-25112"/>
            <a:ext cx="3428999" cy="3149311"/>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C:\Users\jasonh\Desktop\39609988_10156801093964052_8923916789444771840_n.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22620" y="3124199"/>
            <a:ext cx="3421380" cy="342138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50081679"/>
      </p:ext>
    </p:extLst>
  </p:cSld>
  <p:clrMapOvr>
    <a:masterClrMapping/>
  </p:clrMapOvr>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AB"/>
        </a:solidFill>
      </a:spPr>
      <a:bodyPr rtlCol="0" anchor="t" anchorCtr="0"/>
      <a:lstStyle>
        <a:defPPr>
          <a:defRPr dirty="0">
            <a:solidFill>
              <a:srgbClr val="FF0000"/>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40767</TotalTime>
  <Words>2684</Words>
  <Application>Microsoft Office PowerPoint</Application>
  <PresentationFormat>On-screen Show (4:3)</PresentationFormat>
  <Paragraphs>396</Paragraphs>
  <Slides>67</Slides>
  <Notes>16</Notes>
  <HiddenSlides>0</HiddenSlides>
  <MMClips>0</MMClips>
  <ScaleCrop>false</ScaleCrop>
  <HeadingPairs>
    <vt:vector size="4" baseType="variant">
      <vt:variant>
        <vt:lpstr>Theme</vt:lpstr>
      </vt:variant>
      <vt:variant>
        <vt:i4>1</vt:i4>
      </vt:variant>
      <vt:variant>
        <vt:lpstr>Slide Titles</vt:lpstr>
      </vt:variant>
      <vt:variant>
        <vt:i4>67</vt:i4>
      </vt:variant>
    </vt:vector>
  </HeadingPairs>
  <TitlesOfParts>
    <vt:vector size="68" baseType="lpstr">
      <vt:lpstr>Office Theme</vt:lpstr>
      <vt:lpstr>Course Overview</vt:lpstr>
      <vt:lpstr>UI Hall of Fame or Shame?</vt:lpstr>
      <vt:lpstr>UI Hall of Fame or Shame?</vt:lpstr>
      <vt:lpstr>UI Hall of Fame or Shame?</vt:lpstr>
      <vt:lpstr>Another Example</vt:lpstr>
      <vt:lpstr>Updated Version of WAWF</vt:lpstr>
      <vt:lpstr>Updated Version of WAWF</vt:lpstr>
      <vt:lpstr>About Us</vt:lpstr>
      <vt:lpstr>About Us</vt:lpstr>
      <vt:lpstr>About Us</vt:lpstr>
      <vt:lpstr>What is This Course About?</vt:lpstr>
      <vt:lpstr>What Do These Have in Common?</vt:lpstr>
      <vt:lpstr>What Do These Have in Common?</vt:lpstr>
      <vt:lpstr>What Do These Have in Common?</vt:lpstr>
      <vt:lpstr>What Do These Have in Common?</vt:lpstr>
      <vt:lpstr>What Do These Have in Common?</vt:lpstr>
      <vt:lpstr>What Do These Have in Common?</vt:lpstr>
      <vt:lpstr>Goals of this Class (1/3)</vt:lpstr>
      <vt:lpstr>Goals of this Class (2/3)</vt:lpstr>
      <vt:lpstr>Goals of this Class (3/3)</vt:lpstr>
      <vt:lpstr>Interactive Computing Today is Desktop, Web, and Smartphone</vt:lpstr>
      <vt:lpstr>But Interactive Computing Starting  to Break Out into Physical World</vt:lpstr>
      <vt:lpstr>Computing is Everywhere</vt:lpstr>
      <vt:lpstr>Some New UX Design Challenges</vt:lpstr>
      <vt:lpstr>Syllabus and Course Resources</vt:lpstr>
      <vt:lpstr>Prerequisites</vt:lpstr>
      <vt:lpstr>Prerequisites</vt:lpstr>
      <vt:lpstr>Textbooks</vt:lpstr>
      <vt:lpstr>PowerPoint Presentation</vt:lpstr>
      <vt:lpstr>PowerPoint Presentation</vt:lpstr>
      <vt:lpstr>Readings</vt:lpstr>
      <vt:lpstr>Attendance (1/5)</vt:lpstr>
      <vt:lpstr>Attendance (2/5)</vt:lpstr>
      <vt:lpstr>Attendance (3/5)</vt:lpstr>
      <vt:lpstr>Attendance (4/5)</vt:lpstr>
      <vt:lpstr>Attendance (5/5)</vt:lpstr>
      <vt:lpstr>Academic Honesty</vt:lpstr>
      <vt:lpstr>Academic Honesty Acceptable Activities (1/2)</vt:lpstr>
      <vt:lpstr>Academic Honesty Acceptable Activities (2/2)</vt:lpstr>
      <vt:lpstr>Academic Honesty Not Acceptable Activities</vt:lpstr>
      <vt:lpstr>Special Needs</vt:lpstr>
      <vt:lpstr>Waitlist</vt:lpstr>
      <vt:lpstr>Homework and Quizzes</vt:lpstr>
      <vt:lpstr>Grading</vt:lpstr>
      <vt:lpstr>Schedule of Topics</vt:lpstr>
      <vt:lpstr>Other Advice for this Course Programming Experience</vt:lpstr>
      <vt:lpstr>Other Advice for this Course Programming Experience</vt:lpstr>
      <vt:lpstr>Other Advice for this Course What You’ll Get From This Course</vt:lpstr>
      <vt:lpstr>Other Advice for this Course What You’ll Get From This Course</vt:lpstr>
      <vt:lpstr>Other Advice for this Course What You’ll Get From This Course</vt:lpstr>
      <vt:lpstr>Other Advice for this Course What You’ll Get From This Course</vt:lpstr>
      <vt:lpstr>Other Advice for this Course Grades</vt:lpstr>
      <vt:lpstr>Other Advice for Your Time at CMU Be Active in Your Learning</vt:lpstr>
      <vt:lpstr>Other Advice for Your Time at CMU</vt:lpstr>
      <vt:lpstr>PowerPoint Presentation</vt:lpstr>
      <vt:lpstr>PowerPoint Presentation</vt:lpstr>
      <vt:lpstr>Other Advice for Your Time at CMU</vt:lpstr>
      <vt:lpstr>Reading for Wednesday</vt:lpstr>
      <vt:lpstr>Homework 0</vt:lpstr>
      <vt:lpstr>Homework 1</vt:lpstr>
      <vt:lpstr>Action Items (1/2)</vt:lpstr>
      <vt:lpstr>Action Items (2/2)</vt:lpstr>
      <vt:lpstr>Questions</vt:lpstr>
      <vt:lpstr>PowerPoint Presentation</vt:lpstr>
      <vt:lpstr>PowerPoint Presentation</vt:lpstr>
      <vt:lpstr>Waitlist</vt:lpstr>
      <vt:lpstr>Scaife Hall Constraints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999</cp:revision>
  <dcterms:created xsi:type="dcterms:W3CDTF">2009-08-12T18:33:59Z</dcterms:created>
  <dcterms:modified xsi:type="dcterms:W3CDTF">2018-08-27T14:20:42Z</dcterms:modified>
</cp:coreProperties>
</file>